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61"/>
  </p:notesMasterIdLst>
  <p:sldIdLst>
    <p:sldId id="256" r:id="rId33"/>
    <p:sldId id="257" r:id="rId34"/>
    <p:sldId id="258" r:id="rId35"/>
    <p:sldId id="259" r:id="rId36"/>
    <p:sldId id="260" r:id="rId37"/>
    <p:sldId id="261" r:id="rId38"/>
    <p:sldId id="262" r:id="rId39"/>
    <p:sldId id="263" r:id="rId40"/>
    <p:sldId id="264" r:id="rId41"/>
    <p:sldId id="265" r:id="rId42"/>
    <p:sldId id="266" r:id="rId43"/>
    <p:sldId id="267" r:id="rId44"/>
    <p:sldId id="268" r:id="rId45"/>
    <p:sldId id="269" r:id="rId46"/>
    <p:sldId id="270" r:id="rId47"/>
    <p:sldId id="271" r:id="rId48"/>
    <p:sldId id="272" r:id="rId49"/>
    <p:sldId id="273" r:id="rId50"/>
    <p:sldId id="274" r:id="rId51"/>
    <p:sldId id="275" r:id="rId52"/>
    <p:sldId id="276" r:id="rId53"/>
    <p:sldId id="277" r:id="rId54"/>
    <p:sldId id="278" r:id="rId55"/>
    <p:sldId id="279" r:id="rId56"/>
    <p:sldId id="280" r:id="rId57"/>
    <p:sldId id="281" r:id="rId58"/>
    <p:sldId id="282" r:id="rId59"/>
    <p:sldId id="283" r:id="rId60"/>
  </p:sldIdLst>
  <p:sldSz cx="18288000" cy="10287000"/>
  <p:notesSz cx="6858000" cy="9144000"/>
  <p:embeddedFontLst>
    <p:embeddedFont>
      <p:font typeface="Glacial Indifference" charset="1" panose="00000000000000000000"/>
      <p:regular r:id="rId6"/>
    </p:embeddedFont>
    <p:embeddedFont>
      <p:font typeface="Glacial Indifference Bold" charset="1" panose="00000800000000000000"/>
      <p:regular r:id="rId7"/>
    </p:embeddedFont>
    <p:embeddedFont>
      <p:font typeface="Glacial Indifference Italics" charset="1" panose="00000000000000000000"/>
      <p:regular r:id="rId8"/>
    </p:embeddedFont>
    <p:embeddedFont>
      <p:font typeface="Glacial Indifference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Chewy" charset="1" panose="02000000000000000000"/>
      <p:regular r:id="rId14"/>
    </p:embeddedFont>
    <p:embeddedFont>
      <p:font typeface="Proxima Nova" charset="1" panose="02000506030000020004"/>
      <p:regular r:id="rId15"/>
    </p:embeddedFont>
    <p:embeddedFont>
      <p:font typeface="Proxima Nova Bold" charset="1" panose="02000506030000020004"/>
      <p:regular r:id="rId16"/>
    </p:embeddedFont>
    <p:embeddedFont>
      <p:font typeface="Proxima Nova Italics" charset="1" panose="02000506030000020004"/>
      <p:regular r:id="rId17"/>
    </p:embeddedFont>
    <p:embeddedFont>
      <p:font typeface="Proxima Nova Bold Italics" charset="1" panose="02000506030000020004"/>
      <p:regular r:id="rId18"/>
    </p:embeddedFont>
    <p:embeddedFont>
      <p:font typeface="Proxima Nova Light" charset="1" panose="02000506030000020004"/>
      <p:regular r:id="rId19"/>
    </p:embeddedFont>
    <p:embeddedFont>
      <p:font typeface="Proxima Nova Light Italics" charset="1" panose="02000506030000020004"/>
      <p:regular r:id="rId20"/>
    </p:embeddedFont>
    <p:embeddedFont>
      <p:font typeface="Proxima Nova Heavy" charset="1" panose="02000506030000020004"/>
      <p:regular r:id="rId21"/>
    </p:embeddedFont>
    <p:embeddedFont>
      <p:font typeface="Proxima Nova Heavy Italics" charset="1" panose="02000506030000020004"/>
      <p:regular r:id="rId22"/>
    </p:embeddedFont>
    <p:embeddedFont>
      <p:font typeface="Helvetica World" charset="1" panose="020B0500040000020004"/>
      <p:regular r:id="rId23"/>
    </p:embeddedFont>
    <p:embeddedFont>
      <p:font typeface="Helvetica World Bold" charset="1" panose="020B0800040000020004"/>
      <p:regular r:id="rId24"/>
    </p:embeddedFont>
    <p:embeddedFont>
      <p:font typeface="Helvetica World Italics" charset="1" panose="020B0500040000090004"/>
      <p:regular r:id="rId25"/>
    </p:embeddedFont>
    <p:embeddedFont>
      <p:font typeface="Helvetica World Bold Italics" charset="1" panose="020B0800040000090004"/>
      <p:regular r:id="rId26"/>
    </p:embeddedFont>
    <p:embeddedFont>
      <p:font typeface="Canva Sans" charset="1" panose="020B0503030501040103"/>
      <p:regular r:id="rId27"/>
    </p:embeddedFont>
    <p:embeddedFont>
      <p:font typeface="Canva Sans Bold" charset="1" panose="020B0803030501040103"/>
      <p:regular r:id="rId28"/>
    </p:embeddedFont>
    <p:embeddedFont>
      <p:font typeface="Canva Sans Italics" charset="1" panose="020B0503030501040103"/>
      <p:regular r:id="rId29"/>
    </p:embeddedFont>
    <p:embeddedFont>
      <p:font typeface="Canva Sans Bold Italics" charset="1" panose="020B0803030501040103"/>
      <p:regular r:id="rId30"/>
    </p:embeddedFont>
    <p:embeddedFont>
      <p:font typeface="Canva Sans Medium" charset="1" panose="020B0603030501040103"/>
      <p:regular r:id="rId31"/>
    </p:embeddedFont>
    <p:embeddedFont>
      <p:font typeface="Canva Sans Medium Italics" charset="1" panose="020B0603030501040103"/>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slides/slide1.xml" Type="http://schemas.openxmlformats.org/officeDocument/2006/relationships/slide"/><Relationship Id="rId34" Target="slides/slide2.xml" Type="http://schemas.openxmlformats.org/officeDocument/2006/relationships/slide"/><Relationship Id="rId35" Target="slides/slide3.xml" Type="http://schemas.openxmlformats.org/officeDocument/2006/relationships/slide"/><Relationship Id="rId36" Target="slides/slide4.xml" Type="http://schemas.openxmlformats.org/officeDocument/2006/relationships/slide"/><Relationship Id="rId37" Target="slides/slide5.xml" Type="http://schemas.openxmlformats.org/officeDocument/2006/relationships/slide"/><Relationship Id="rId38" Target="slides/slide6.xml" Type="http://schemas.openxmlformats.org/officeDocument/2006/relationships/slide"/><Relationship Id="rId39" Target="slides/slide7.xml" Type="http://schemas.openxmlformats.org/officeDocument/2006/relationships/slide"/><Relationship Id="rId4" Target="theme/theme1.xml" Type="http://schemas.openxmlformats.org/officeDocument/2006/relationships/theme"/><Relationship Id="rId40" Target="slides/slide8.xml" Type="http://schemas.openxmlformats.org/officeDocument/2006/relationships/slide"/><Relationship Id="rId41" Target="slides/slide9.xml" Type="http://schemas.openxmlformats.org/officeDocument/2006/relationships/slide"/><Relationship Id="rId42" Target="slides/slide10.xml" Type="http://schemas.openxmlformats.org/officeDocument/2006/relationships/slide"/><Relationship Id="rId43" Target="slides/slide11.xml" Type="http://schemas.openxmlformats.org/officeDocument/2006/relationships/slide"/><Relationship Id="rId44" Target="slides/slide12.xml" Type="http://schemas.openxmlformats.org/officeDocument/2006/relationships/slide"/><Relationship Id="rId45" Target="slides/slide13.xml" Type="http://schemas.openxmlformats.org/officeDocument/2006/relationships/slide"/><Relationship Id="rId46" Target="slides/slide14.xml" Type="http://schemas.openxmlformats.org/officeDocument/2006/relationships/slide"/><Relationship Id="rId47" Target="slides/slide15.xml" Type="http://schemas.openxmlformats.org/officeDocument/2006/relationships/slide"/><Relationship Id="rId48" Target="slides/slide16.xml" Type="http://schemas.openxmlformats.org/officeDocument/2006/relationships/slide"/><Relationship Id="rId49" Target="slides/slide17.xml" Type="http://schemas.openxmlformats.org/officeDocument/2006/relationships/slide"/><Relationship Id="rId5" Target="tableStyles.xml" Type="http://schemas.openxmlformats.org/officeDocument/2006/relationships/tableStyles"/><Relationship Id="rId50" Target="slides/slide18.xml" Type="http://schemas.openxmlformats.org/officeDocument/2006/relationships/slide"/><Relationship Id="rId51" Target="slides/slide19.xml" Type="http://schemas.openxmlformats.org/officeDocument/2006/relationships/slide"/><Relationship Id="rId52" Target="slides/slide20.xml" Type="http://schemas.openxmlformats.org/officeDocument/2006/relationships/slide"/><Relationship Id="rId53" Target="slides/slide21.xml" Type="http://schemas.openxmlformats.org/officeDocument/2006/relationships/slide"/><Relationship Id="rId54" Target="slides/slide22.xml" Type="http://schemas.openxmlformats.org/officeDocument/2006/relationships/slide"/><Relationship Id="rId55" Target="slides/slide23.xml" Type="http://schemas.openxmlformats.org/officeDocument/2006/relationships/slide"/><Relationship Id="rId56" Target="slides/slide24.xml" Type="http://schemas.openxmlformats.org/officeDocument/2006/relationships/slide"/><Relationship Id="rId57" Target="slides/slide25.xml" Type="http://schemas.openxmlformats.org/officeDocument/2006/relationships/slide"/><Relationship Id="rId58" Target="slides/slide26.xml" Type="http://schemas.openxmlformats.org/officeDocument/2006/relationships/slide"/><Relationship Id="rId59" Target="slides/slide27.xml" Type="http://schemas.openxmlformats.org/officeDocument/2006/relationships/slide"/><Relationship Id="rId6" Target="fonts/font6.fntdata" Type="http://schemas.openxmlformats.org/officeDocument/2006/relationships/font"/><Relationship Id="rId60" Target="slides/slide28.xml" Type="http://schemas.openxmlformats.org/officeDocument/2006/relationships/slide"/><Relationship Id="rId61" Target="notesMasters/notesMaster1.xml" Type="http://schemas.openxmlformats.org/officeDocument/2006/relationships/notesMaster"/><Relationship Id="rId62" Target="theme/theme2.xml" Type="http://schemas.openxmlformats.org/officeDocument/2006/relationships/theme"/><Relationship Id="rId63" Target="notesSlides/notesSlide1.xml" Type="http://schemas.openxmlformats.org/officeDocument/2006/relationships/notesSlide"/><Relationship Id="rId64" Target="notesSlides/notesSlide2.xml" Type="http://schemas.openxmlformats.org/officeDocument/2006/relationships/notesSlide"/><Relationship Id="rId65" Target="notesSlides/notesSlide3.xml" Type="http://schemas.openxmlformats.org/officeDocument/2006/relationships/notesSlide"/><Relationship Id="rId66" Target="notesSlides/notesSlide4.xml" Type="http://schemas.openxmlformats.org/officeDocument/2006/relationships/note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Socio-economic Factors: 'Education' and 'Income' show positive correlations with 'PhysActivity' and negative correlations with 'Diabetes_binary', 'HighBP', 'BMI', 'GenHlth', suggesting that higher socioeconomic status is linked to better health and lifestyle choices.</a:t>
            </a:r>
          </a:p>
          <a:p>
            <a:r>
              <a:rPr lang="en-US"/>
              <a:t/>
            </a:r>
          </a:p>
          <a:p>
            <a:r>
              <a:rPr lang="en-US"/>
              <a:t>Lifestyle Factors: 'Smoker' and 'HvyAlcoholConsump' have weaker correlations with health outcomes compared to other factors, which might indicate a more complex relationship or the presence of confounding variables not accounted for in the dataset.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Socio-economic Factors: 'Education' and 'Income' show positive correlations with 'PhysActivity' and negative correlations with 'Diabetes_binary', 'HighBP', 'BMI', 'GenHlth', suggesting that higher socioeconomic status is linked to better health and lifestyle choices.</a:t>
            </a:r>
          </a:p>
          <a:p>
            <a:r>
              <a:rPr lang="en-US"/>
              <a:t/>
            </a:r>
          </a:p>
          <a:p>
            <a:r>
              <a:rPr lang="en-US"/>
              <a:t>Lifestyle Factors: 'Smoker' and 'HvyAlcoholConsump' have weaker correlations with health outcomes compared to other factors, which might indicate a more complex relationship or the presence of confounding variables not accounted for in the dataset.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Given our imbalanced dataset and the selected features, here are four classification models that can be considered alongside </a:t>
            </a:r>
          </a:p>
          <a:p>
            <a:r>
              <a:rPr lang="en-US"/>
              <a:t>a decision tree for our diabetes prediction task:</a:t>
            </a:r>
          </a:p>
          <a:p>
            <a:r>
              <a:rPr lang="en-US"/>
              <a:t/>
            </a:r>
          </a:p>
          <a:p>
            <a:r>
              <a:rPr lang="en-US"/>
              <a:t>* Decision Tree Classifier: This model is easy to interpret and can handle both numerical and categorical data. </a:t>
            </a:r>
          </a:p>
          <a:p>
            <a:r>
              <a:rPr lang="en-US"/>
              <a:t>It's a good starting point to understand the basic relationships in your data.</a:t>
            </a:r>
          </a:p>
          <a:p>
            <a:r>
              <a:rPr lang="en-US"/>
              <a:t/>
            </a:r>
          </a:p>
          <a:p>
            <a:r>
              <a:rPr lang="en-US"/>
              <a:t>* Random Forest Classifier: An ensemble model that uses multiple decision trees and averages their predictions. Random Forest is </a:t>
            </a:r>
          </a:p>
          <a:p>
            <a:r>
              <a:rPr lang="en-US"/>
              <a:t>less likely to overfit than a single decision tree and can handle the imbalanced dataset by constructing a more robust</a:t>
            </a:r>
          </a:p>
          <a:p>
            <a:r>
              <a:rPr lang="en-US"/>
              <a:t>decision boundary.</a:t>
            </a:r>
          </a:p>
          <a:p>
            <a:r>
              <a:rPr lang="en-US"/>
              <a:t/>
            </a:r>
          </a:p>
          <a:p>
            <a:r>
              <a:rPr lang="en-US"/>
              <a:t>* Gradient Boosting Machines (GBM): Another ensemble technique that builds trees sequentially with each tree trying to correct </a:t>
            </a:r>
          </a:p>
          <a:p>
            <a:r>
              <a:rPr lang="en-US"/>
              <a:t>the mistakes of the previous ones. GBMs often perform very well on imbalanced datasets and can provide feature importance scores, </a:t>
            </a:r>
          </a:p>
          <a:p>
            <a:r>
              <a:rPr lang="en-US"/>
              <a:t>which could be insightful for your analysis.</a:t>
            </a:r>
          </a:p>
          <a:p>
            <a:r>
              <a:rPr lang="en-US"/>
              <a:t/>
            </a:r>
          </a:p>
          <a:p>
            <a:r>
              <a:rPr lang="en-US"/>
              <a:t>* Logistic Regression with Class Weight Adjustment: Logistic regression is a simple yet effective model for binary </a:t>
            </a:r>
          </a:p>
          <a:p>
            <a:r>
              <a:rPr lang="en-US"/>
              <a:t>classification tasks. By adjusting the class weight parameter, you can compensate for the imbalance in the dataset.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png" Type="http://schemas.openxmlformats.org/officeDocument/2006/relationships/image"/><Relationship Id="rId11" Target="../media/image32.png" Type="http://schemas.openxmlformats.org/officeDocument/2006/relationships/image"/><Relationship Id="rId12" Target="../media/image33.png" Type="http://schemas.openxmlformats.org/officeDocument/2006/relationships/image"/><Relationship Id="rId13" Target="../media/image34.pn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9.png" Type="http://schemas.openxmlformats.org/officeDocument/2006/relationships/image"/><Relationship Id="rId9" Target="../media/image3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37.png" Type="http://schemas.openxmlformats.org/officeDocument/2006/relationships/image"/><Relationship Id="rId4" Target="../media/image38.svg" Type="http://schemas.openxmlformats.org/officeDocument/2006/relationships/image"/><Relationship Id="rId5" Target="../media/image5.png" Type="http://schemas.openxmlformats.org/officeDocument/2006/relationships/image"/><Relationship Id="rId6" Target="../media/image6.svg" Type="http://schemas.openxmlformats.org/officeDocument/2006/relationships/image"/><Relationship Id="rId7" Target="../media/image35.png" Type="http://schemas.openxmlformats.org/officeDocument/2006/relationships/image"/><Relationship Id="rId8" Target="../media/image36.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41.png" Type="http://schemas.openxmlformats.org/officeDocument/2006/relationships/image"/><Relationship Id="rId7" Target="../media/image42.png" Type="http://schemas.openxmlformats.org/officeDocument/2006/relationships/image"/><Relationship Id="rId8" Target="../media/image4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44.png" Type="http://schemas.openxmlformats.org/officeDocument/2006/relationships/image"/><Relationship Id="rId7" Target="../media/image45.png" Type="http://schemas.openxmlformats.org/officeDocument/2006/relationships/image"/><Relationship Id="rId8" Target="../media/image4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47.png" Type="http://schemas.openxmlformats.org/officeDocument/2006/relationships/image"/><Relationship Id="rId7" Target="../media/image48.png" Type="http://schemas.openxmlformats.org/officeDocument/2006/relationships/image"/><Relationship Id="rId8" Target="../media/image4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4.png" Type="http://schemas.openxmlformats.org/officeDocument/2006/relationships/image"/><Relationship Id="rId2" Target="../media/image50.png" Type="http://schemas.openxmlformats.org/officeDocument/2006/relationships/image"/><Relationship Id="rId3" Target="../media/image51.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52.png" Type="http://schemas.openxmlformats.org/officeDocument/2006/relationships/image"/><Relationship Id="rId9" Target="../media/image5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55.png" Type="http://schemas.openxmlformats.org/officeDocument/2006/relationships/image"/><Relationship Id="rId7" Target="../media/image56.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sv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59.png" Type="http://schemas.openxmlformats.org/officeDocument/2006/relationships/image"/><Relationship Id="rId7" Target="../media/image60.png" Type="http://schemas.openxmlformats.org/officeDocument/2006/relationships/image"/><Relationship Id="rId8" Target="../media/image6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62.png" Type="http://schemas.openxmlformats.org/officeDocument/2006/relationships/image"/><Relationship Id="rId7" Target="../media/image63.png" Type="http://schemas.openxmlformats.org/officeDocument/2006/relationships/image"/><Relationship Id="rId8" Target="../media/image6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sv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65.png" Type="http://schemas.openxmlformats.org/officeDocument/2006/relationships/image"/><Relationship Id="rId7" Target="../media/image66.png" Type="http://schemas.openxmlformats.org/officeDocument/2006/relationships/image"/><Relationship Id="rId8" Target="../media/image67.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svg" Type="http://schemas.openxmlformats.org/officeDocument/2006/relationships/image"/><Relationship Id="rId4" Target="../media/image55.png" Type="http://schemas.openxmlformats.org/officeDocument/2006/relationships/image"/><Relationship Id="rId5" Target="../media/image56.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68.png" Type="http://schemas.openxmlformats.org/officeDocument/2006/relationships/image"/><Relationship Id="rId7" Target="../media/image69.png" Type="http://schemas.openxmlformats.org/officeDocument/2006/relationships/image"/><Relationship Id="rId8" Target="../media/image70.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71.png" Type="http://schemas.openxmlformats.org/officeDocument/2006/relationships/image"/><Relationship Id="rId5" Target="../media/image72.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1.png" Type="http://schemas.openxmlformats.org/officeDocument/2006/relationships/image"/><Relationship Id="rId3" Target="../media/image7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39.png" Type="http://schemas.openxmlformats.org/officeDocument/2006/relationships/image"/><Relationship Id="rId7" Target="../media/image40.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3.png" Type="http://schemas.openxmlformats.org/officeDocument/2006/relationships/image"/><Relationship Id="rId3" Target="../media/image74.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5.png" Type="http://schemas.openxmlformats.org/officeDocument/2006/relationships/image"/><Relationship Id="rId3" Target="../media/image76.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5.png" Type="http://schemas.openxmlformats.org/officeDocument/2006/relationships/image"/><Relationship Id="rId7" Target="../media/image3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20.png" Type="http://schemas.openxmlformats.org/officeDocument/2006/relationships/image"/><Relationship Id="rId4" Target="../media/image21.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2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0.png" Type="http://schemas.openxmlformats.org/officeDocument/2006/relationships/image"/><Relationship Id="rId4" Target="../media/image21.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2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6.png" Type="http://schemas.openxmlformats.org/officeDocument/2006/relationships/image"/><Relationship Id="rId9" Target="../media/image2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3773782">
            <a:off x="-2636533" y="-3185942"/>
            <a:ext cx="7273962" cy="6996229"/>
          </a:xfrm>
          <a:custGeom>
            <a:avLst/>
            <a:gdLst/>
            <a:ahLst/>
            <a:cxnLst/>
            <a:rect r="r" b="b" t="t" l="l"/>
            <a:pathLst>
              <a:path h="6996229" w="7273962">
                <a:moveTo>
                  <a:pt x="0" y="0"/>
                </a:moveTo>
                <a:lnTo>
                  <a:pt x="7273961" y="0"/>
                </a:lnTo>
                <a:lnTo>
                  <a:pt x="7273961" y="6996229"/>
                </a:lnTo>
                <a:lnTo>
                  <a:pt x="0" y="69962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53143" y="2680250"/>
            <a:ext cx="10867464" cy="8180236"/>
          </a:xfrm>
          <a:custGeom>
            <a:avLst/>
            <a:gdLst/>
            <a:ahLst/>
            <a:cxnLst/>
            <a:rect r="r" b="b" t="t" l="l"/>
            <a:pathLst>
              <a:path h="8180236" w="10867464">
                <a:moveTo>
                  <a:pt x="0" y="0"/>
                </a:moveTo>
                <a:lnTo>
                  <a:pt x="10867464" y="0"/>
                </a:lnTo>
                <a:lnTo>
                  <a:pt x="10867464" y="8180236"/>
                </a:lnTo>
                <a:lnTo>
                  <a:pt x="0" y="81802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2500603">
            <a:off x="13721959" y="6774752"/>
            <a:ext cx="6462252" cy="6286009"/>
          </a:xfrm>
          <a:custGeom>
            <a:avLst/>
            <a:gdLst/>
            <a:ahLst/>
            <a:cxnLst/>
            <a:rect r="r" b="b" t="t" l="l"/>
            <a:pathLst>
              <a:path h="6286009" w="6462252">
                <a:moveTo>
                  <a:pt x="0" y="0"/>
                </a:moveTo>
                <a:lnTo>
                  <a:pt x="6462251" y="0"/>
                </a:lnTo>
                <a:lnTo>
                  <a:pt x="6462251" y="6286009"/>
                </a:lnTo>
                <a:lnTo>
                  <a:pt x="0" y="62860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7345485" y="428625"/>
            <a:ext cx="10208752" cy="4714875"/>
          </a:xfrm>
          <a:prstGeom prst="rect">
            <a:avLst/>
          </a:prstGeom>
        </p:spPr>
        <p:txBody>
          <a:bodyPr anchor="t" rtlCol="false" tIns="0" lIns="0" bIns="0" rIns="0">
            <a:spAutoFit/>
          </a:bodyPr>
          <a:lstStyle/>
          <a:p>
            <a:pPr algn="ctr">
              <a:lnSpc>
                <a:spcPts val="9374"/>
              </a:lnSpc>
            </a:pPr>
            <a:r>
              <a:rPr lang="en-US" sz="7499" spc="74">
                <a:solidFill>
                  <a:srgbClr val="1C7378"/>
                </a:solidFill>
                <a:latin typeface="Proxima Nova Bold"/>
              </a:rPr>
              <a:t>PREDICTIVE ANALYTICS FOR DIABETES PREVENTION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9525" y="-166619"/>
            <a:ext cx="18510159" cy="10648009"/>
            <a:chOff x="0" y="0"/>
            <a:chExt cx="8024490" cy="4616105"/>
          </a:xfrm>
        </p:grpSpPr>
        <p:sp>
          <p:nvSpPr>
            <p:cNvPr name="Freeform 3" id="3"/>
            <p:cNvSpPr/>
            <p:nvPr/>
          </p:nvSpPr>
          <p:spPr>
            <a:xfrm flipH="false" flipV="false" rot="0">
              <a:off x="0" y="0"/>
              <a:ext cx="8024490" cy="4616105"/>
            </a:xfrm>
            <a:custGeom>
              <a:avLst/>
              <a:gdLst/>
              <a:ahLst/>
              <a:cxnLst/>
              <a:rect r="r" b="b" t="t" l="l"/>
              <a:pathLst>
                <a:path h="4616105" w="8024490">
                  <a:moveTo>
                    <a:pt x="0" y="0"/>
                  </a:moveTo>
                  <a:lnTo>
                    <a:pt x="8024490" y="0"/>
                  </a:lnTo>
                  <a:lnTo>
                    <a:pt x="8024490" y="4616105"/>
                  </a:lnTo>
                  <a:lnTo>
                    <a:pt x="0" y="4616105"/>
                  </a:lnTo>
                  <a:close/>
                </a:path>
              </a:pathLst>
            </a:custGeom>
            <a:solidFill>
              <a:srgbClr val="CAE7E4"/>
            </a:solidFill>
          </p:spPr>
        </p:sp>
      </p:grpSp>
      <p:sp>
        <p:nvSpPr>
          <p:cNvPr name="Freeform 4" id="4"/>
          <p:cNvSpPr/>
          <p:nvPr/>
        </p:nvSpPr>
        <p:spPr>
          <a:xfrm flipH="false" flipV="false" rot="0">
            <a:off x="-369807" y="7111011"/>
            <a:ext cx="4286914" cy="3772485"/>
          </a:xfrm>
          <a:custGeom>
            <a:avLst/>
            <a:gdLst/>
            <a:ahLst/>
            <a:cxnLst/>
            <a:rect r="r" b="b" t="t" l="l"/>
            <a:pathLst>
              <a:path h="3772485" w="4286914">
                <a:moveTo>
                  <a:pt x="0" y="0"/>
                </a:moveTo>
                <a:lnTo>
                  <a:pt x="4286914" y="0"/>
                </a:lnTo>
                <a:lnTo>
                  <a:pt x="4286914" y="3772485"/>
                </a:lnTo>
                <a:lnTo>
                  <a:pt x="0" y="3772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233657">
            <a:off x="-2636638" y="-2904084"/>
            <a:ext cx="4533662" cy="4997022"/>
          </a:xfrm>
          <a:custGeom>
            <a:avLst/>
            <a:gdLst/>
            <a:ahLst/>
            <a:cxnLst/>
            <a:rect r="r" b="b" t="t" l="l"/>
            <a:pathLst>
              <a:path h="4997022" w="4533662">
                <a:moveTo>
                  <a:pt x="0" y="0"/>
                </a:moveTo>
                <a:lnTo>
                  <a:pt x="4533662" y="0"/>
                </a:lnTo>
                <a:lnTo>
                  <a:pt x="4533662" y="4997022"/>
                </a:lnTo>
                <a:lnTo>
                  <a:pt x="0" y="49970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2932786">
            <a:off x="15427711" y="8069276"/>
            <a:ext cx="4559806" cy="4435448"/>
          </a:xfrm>
          <a:custGeom>
            <a:avLst/>
            <a:gdLst/>
            <a:ahLst/>
            <a:cxnLst/>
            <a:rect r="r" b="b" t="t" l="l"/>
            <a:pathLst>
              <a:path h="4435448" w="4559806">
                <a:moveTo>
                  <a:pt x="0" y="0"/>
                </a:moveTo>
                <a:lnTo>
                  <a:pt x="4559806" y="0"/>
                </a:lnTo>
                <a:lnTo>
                  <a:pt x="4559806" y="4435448"/>
                </a:lnTo>
                <a:lnTo>
                  <a:pt x="0" y="44354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3275135" y="1450108"/>
            <a:ext cx="3728239" cy="2731899"/>
          </a:xfrm>
          <a:custGeom>
            <a:avLst/>
            <a:gdLst/>
            <a:ahLst/>
            <a:cxnLst/>
            <a:rect r="r" b="b" t="t" l="l"/>
            <a:pathLst>
              <a:path h="2731899" w="3728239">
                <a:moveTo>
                  <a:pt x="0" y="0"/>
                </a:moveTo>
                <a:lnTo>
                  <a:pt x="3728239" y="0"/>
                </a:lnTo>
                <a:lnTo>
                  <a:pt x="3728239" y="2731899"/>
                </a:lnTo>
                <a:lnTo>
                  <a:pt x="0" y="2731899"/>
                </a:lnTo>
                <a:lnTo>
                  <a:pt x="0" y="0"/>
                </a:lnTo>
                <a:close/>
              </a:path>
            </a:pathLst>
          </a:custGeom>
          <a:blipFill>
            <a:blip r:embed="rId8"/>
            <a:stretch>
              <a:fillRect l="0" t="-2348" r="0" b="-2348"/>
            </a:stretch>
          </a:blipFill>
        </p:spPr>
      </p:sp>
      <p:sp>
        <p:nvSpPr>
          <p:cNvPr name="Freeform 8" id="8"/>
          <p:cNvSpPr/>
          <p:nvPr/>
        </p:nvSpPr>
        <p:spPr>
          <a:xfrm flipH="false" flipV="false" rot="0">
            <a:off x="13275135" y="4186119"/>
            <a:ext cx="3895520" cy="2955408"/>
          </a:xfrm>
          <a:custGeom>
            <a:avLst/>
            <a:gdLst/>
            <a:ahLst/>
            <a:cxnLst/>
            <a:rect r="r" b="b" t="t" l="l"/>
            <a:pathLst>
              <a:path h="2955408" w="3895520">
                <a:moveTo>
                  <a:pt x="0" y="0"/>
                </a:moveTo>
                <a:lnTo>
                  <a:pt x="3895520" y="0"/>
                </a:lnTo>
                <a:lnTo>
                  <a:pt x="3895520" y="2955408"/>
                </a:lnTo>
                <a:lnTo>
                  <a:pt x="0" y="2955408"/>
                </a:lnTo>
                <a:lnTo>
                  <a:pt x="0" y="0"/>
                </a:lnTo>
                <a:close/>
              </a:path>
            </a:pathLst>
          </a:custGeom>
          <a:blipFill>
            <a:blip r:embed="rId9"/>
            <a:stretch>
              <a:fillRect l="0" t="0" r="0" b="0"/>
            </a:stretch>
          </a:blipFill>
        </p:spPr>
      </p:sp>
      <p:sp>
        <p:nvSpPr>
          <p:cNvPr name="Freeform 9" id="9"/>
          <p:cNvSpPr/>
          <p:nvPr/>
        </p:nvSpPr>
        <p:spPr>
          <a:xfrm flipH="false" flipV="false" rot="0">
            <a:off x="13275135" y="7141527"/>
            <a:ext cx="3895520" cy="2955408"/>
          </a:xfrm>
          <a:custGeom>
            <a:avLst/>
            <a:gdLst/>
            <a:ahLst/>
            <a:cxnLst/>
            <a:rect r="r" b="b" t="t" l="l"/>
            <a:pathLst>
              <a:path h="2955408" w="3895520">
                <a:moveTo>
                  <a:pt x="0" y="0"/>
                </a:moveTo>
                <a:lnTo>
                  <a:pt x="3895520" y="0"/>
                </a:lnTo>
                <a:lnTo>
                  <a:pt x="3895520" y="2955409"/>
                </a:lnTo>
                <a:lnTo>
                  <a:pt x="0" y="2955409"/>
                </a:lnTo>
                <a:lnTo>
                  <a:pt x="0" y="0"/>
                </a:lnTo>
                <a:close/>
              </a:path>
            </a:pathLst>
          </a:custGeom>
          <a:blipFill>
            <a:blip r:embed="rId10"/>
            <a:stretch>
              <a:fillRect l="0" t="0" r="0" b="0"/>
            </a:stretch>
          </a:blipFill>
        </p:spPr>
      </p:sp>
      <p:sp>
        <p:nvSpPr>
          <p:cNvPr name="Freeform 10" id="10"/>
          <p:cNvSpPr/>
          <p:nvPr/>
        </p:nvSpPr>
        <p:spPr>
          <a:xfrm flipH="false" flipV="false" rot="0">
            <a:off x="316221" y="888610"/>
            <a:ext cx="4128448" cy="3177932"/>
          </a:xfrm>
          <a:custGeom>
            <a:avLst/>
            <a:gdLst/>
            <a:ahLst/>
            <a:cxnLst/>
            <a:rect r="r" b="b" t="t" l="l"/>
            <a:pathLst>
              <a:path h="3177932" w="4128448">
                <a:moveTo>
                  <a:pt x="0" y="0"/>
                </a:moveTo>
                <a:lnTo>
                  <a:pt x="4128449" y="0"/>
                </a:lnTo>
                <a:lnTo>
                  <a:pt x="4128449" y="3177932"/>
                </a:lnTo>
                <a:lnTo>
                  <a:pt x="0" y="3177932"/>
                </a:lnTo>
                <a:lnTo>
                  <a:pt x="0" y="0"/>
                </a:lnTo>
                <a:close/>
              </a:path>
            </a:pathLst>
          </a:custGeom>
          <a:blipFill>
            <a:blip r:embed="rId11"/>
            <a:stretch>
              <a:fillRect l="0" t="0" r="0" b="0"/>
            </a:stretch>
          </a:blipFill>
        </p:spPr>
      </p:sp>
      <p:sp>
        <p:nvSpPr>
          <p:cNvPr name="Freeform 11" id="11"/>
          <p:cNvSpPr/>
          <p:nvPr/>
        </p:nvSpPr>
        <p:spPr>
          <a:xfrm flipH="false" flipV="false" rot="0">
            <a:off x="316221" y="3946965"/>
            <a:ext cx="4104005" cy="3194562"/>
          </a:xfrm>
          <a:custGeom>
            <a:avLst/>
            <a:gdLst/>
            <a:ahLst/>
            <a:cxnLst/>
            <a:rect r="r" b="b" t="t" l="l"/>
            <a:pathLst>
              <a:path h="3194562" w="4104005">
                <a:moveTo>
                  <a:pt x="0" y="0"/>
                </a:moveTo>
                <a:lnTo>
                  <a:pt x="4104006" y="0"/>
                </a:lnTo>
                <a:lnTo>
                  <a:pt x="4104006" y="3194562"/>
                </a:lnTo>
                <a:lnTo>
                  <a:pt x="0" y="3194562"/>
                </a:lnTo>
                <a:lnTo>
                  <a:pt x="0" y="0"/>
                </a:lnTo>
                <a:close/>
              </a:path>
            </a:pathLst>
          </a:custGeom>
          <a:blipFill>
            <a:blip r:embed="rId12"/>
            <a:stretch>
              <a:fillRect l="0" t="0" r="0" b="0"/>
            </a:stretch>
          </a:blipFill>
        </p:spPr>
      </p:sp>
      <p:sp>
        <p:nvSpPr>
          <p:cNvPr name="Freeform 12" id="12"/>
          <p:cNvSpPr/>
          <p:nvPr/>
        </p:nvSpPr>
        <p:spPr>
          <a:xfrm flipH="false" flipV="false" rot="0">
            <a:off x="316221" y="7092438"/>
            <a:ext cx="4104005" cy="3194562"/>
          </a:xfrm>
          <a:custGeom>
            <a:avLst/>
            <a:gdLst/>
            <a:ahLst/>
            <a:cxnLst/>
            <a:rect r="r" b="b" t="t" l="l"/>
            <a:pathLst>
              <a:path h="3194562" w="4104005">
                <a:moveTo>
                  <a:pt x="0" y="0"/>
                </a:moveTo>
                <a:lnTo>
                  <a:pt x="4104006" y="0"/>
                </a:lnTo>
                <a:lnTo>
                  <a:pt x="4104006" y="3194562"/>
                </a:lnTo>
                <a:lnTo>
                  <a:pt x="0" y="3194562"/>
                </a:lnTo>
                <a:lnTo>
                  <a:pt x="0" y="0"/>
                </a:lnTo>
                <a:close/>
              </a:path>
            </a:pathLst>
          </a:custGeom>
          <a:blipFill>
            <a:blip r:embed="rId13"/>
            <a:stretch>
              <a:fillRect l="0" t="0" r="0" b="0"/>
            </a:stretch>
          </a:blipFill>
        </p:spPr>
      </p:sp>
      <p:sp>
        <p:nvSpPr>
          <p:cNvPr name="TextBox 13" id="13"/>
          <p:cNvSpPr txBox="true"/>
          <p:nvPr/>
        </p:nvSpPr>
        <p:spPr>
          <a:xfrm rot="0">
            <a:off x="573284" y="46179"/>
            <a:ext cx="16430090" cy="1061720"/>
          </a:xfrm>
          <a:prstGeom prst="rect">
            <a:avLst/>
          </a:prstGeom>
        </p:spPr>
        <p:txBody>
          <a:bodyPr anchor="t" rtlCol="false" tIns="0" lIns="0" bIns="0" rIns="0">
            <a:spAutoFit/>
          </a:bodyPr>
          <a:lstStyle/>
          <a:p>
            <a:pPr>
              <a:lnSpc>
                <a:spcPts val="8499"/>
              </a:lnSpc>
            </a:pPr>
            <a:r>
              <a:rPr lang="en-US" sz="6799" spc="67">
                <a:solidFill>
                  <a:srgbClr val="1C7378"/>
                </a:solidFill>
                <a:latin typeface="Proxima Nova Bold"/>
              </a:rPr>
              <a:t>EXPLORATORY DATA ANALYSIS (EDA):</a:t>
            </a:r>
          </a:p>
        </p:txBody>
      </p:sp>
      <p:sp>
        <p:nvSpPr>
          <p:cNvPr name="TextBox 14" id="14"/>
          <p:cNvSpPr txBox="true"/>
          <p:nvPr/>
        </p:nvSpPr>
        <p:spPr>
          <a:xfrm rot="0">
            <a:off x="4808639" y="1826510"/>
            <a:ext cx="8102527" cy="2359609"/>
          </a:xfrm>
          <a:prstGeom prst="rect">
            <a:avLst/>
          </a:prstGeom>
        </p:spPr>
        <p:txBody>
          <a:bodyPr anchor="t" rtlCol="false" tIns="0" lIns="0" bIns="0" rIns="0">
            <a:spAutoFit/>
          </a:bodyPr>
          <a:lstStyle/>
          <a:p>
            <a:pPr marL="411957" indent="-205978" lvl="1">
              <a:lnSpc>
                <a:spcPts val="2385"/>
              </a:lnSpc>
              <a:buFont typeface="Arial"/>
              <a:buChar char="•"/>
            </a:pPr>
            <a:r>
              <a:rPr lang="en-US" sz="1908" spc="19">
                <a:solidFill>
                  <a:srgbClr val="1C7378"/>
                </a:solidFill>
                <a:latin typeface="Glacial Indifference Bold"/>
              </a:rPr>
              <a:t>While sex has a relatively small correlation with diabetes incidence in our data, it might still play an important role </a:t>
            </a:r>
            <a:r>
              <a:rPr lang="en-US" sz="1908" spc="19">
                <a:solidFill>
                  <a:srgbClr val="1C7378"/>
                </a:solidFill>
                <a:latin typeface="Glacial Indifference Bold"/>
              </a:rPr>
              <a:t>when interacting with other variables.</a:t>
            </a:r>
          </a:p>
          <a:p>
            <a:pPr>
              <a:lnSpc>
                <a:spcPts val="2385"/>
              </a:lnSpc>
            </a:pPr>
          </a:p>
          <a:p>
            <a:pPr marL="411957" indent="-205978" lvl="1">
              <a:lnSpc>
                <a:spcPts val="2385"/>
              </a:lnSpc>
              <a:buFont typeface="Arial"/>
              <a:buChar char="•"/>
            </a:pPr>
            <a:r>
              <a:rPr lang="en-US" sz="1908" spc="19">
                <a:solidFill>
                  <a:srgbClr val="1C7378"/>
                </a:solidFill>
                <a:latin typeface="Glacial Indifference Bold"/>
              </a:rPr>
              <a:t>Education and income are negatively correlated with diabetes, indicating that as these increase, the likelihood of diabetes decreases. This trend is something our model should capture.</a:t>
            </a:r>
          </a:p>
          <a:p>
            <a:pPr>
              <a:lnSpc>
                <a:spcPts val="2385"/>
              </a:lnSpc>
            </a:pPr>
          </a:p>
        </p:txBody>
      </p:sp>
      <p:sp>
        <p:nvSpPr>
          <p:cNvPr name="TextBox 15" id="15"/>
          <p:cNvSpPr txBox="true"/>
          <p:nvPr/>
        </p:nvSpPr>
        <p:spPr>
          <a:xfrm rot="0">
            <a:off x="4910664" y="5460106"/>
            <a:ext cx="7898478" cy="3159125"/>
          </a:xfrm>
          <a:prstGeom prst="rect">
            <a:avLst/>
          </a:prstGeom>
        </p:spPr>
        <p:txBody>
          <a:bodyPr anchor="t" rtlCol="false" tIns="0" lIns="0" bIns="0" rIns="0">
            <a:spAutoFit/>
          </a:bodyPr>
          <a:lstStyle/>
          <a:p>
            <a:pPr marL="431801" indent="-215900" lvl="1">
              <a:lnSpc>
                <a:spcPts val="2500"/>
              </a:lnSpc>
              <a:buFont typeface="Arial"/>
              <a:buChar char="•"/>
            </a:pPr>
            <a:r>
              <a:rPr lang="en-US" sz="2000" spc="20">
                <a:solidFill>
                  <a:srgbClr val="1C7378"/>
                </a:solidFill>
                <a:latin typeface="Glacial Indifference Bold"/>
              </a:rPr>
              <a:t>BMI: Given the distribution, BMI is likely an important feature for predicting diabetes, aligning with medical understanding </a:t>
            </a:r>
            <a:r>
              <a:rPr lang="en-US" sz="2000" spc="20">
                <a:solidFill>
                  <a:srgbClr val="1C7378"/>
                </a:solidFill>
                <a:latin typeface="Glacial Indifference Bold"/>
              </a:rPr>
              <a:t>that higher BMI can be a risk factor for diabetes.</a:t>
            </a:r>
          </a:p>
          <a:p>
            <a:pPr>
              <a:lnSpc>
                <a:spcPts val="2500"/>
              </a:lnSpc>
            </a:pPr>
          </a:p>
          <a:p>
            <a:pPr marL="431801" indent="-215900" lvl="1">
              <a:lnSpc>
                <a:spcPts val="2500"/>
              </a:lnSpc>
              <a:buFont typeface="Arial"/>
              <a:buChar char="•"/>
            </a:pPr>
            <a:r>
              <a:rPr lang="en-US" sz="2000" spc="20">
                <a:solidFill>
                  <a:srgbClr val="1C7378"/>
                </a:solidFill>
                <a:latin typeface="Glacial Indifference Bold"/>
              </a:rPr>
              <a:t>Mental Health and Physical Health: While there are fewer people reporting many days of poor health, these variables could still be important for our model. Chronic health issues captured by these variables may significantly impact the risk of diabetes.</a:t>
            </a:r>
          </a:p>
          <a:p>
            <a:pPr>
              <a:lnSpc>
                <a:spcPts val="250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113348" y="-194389"/>
            <a:ext cx="18514697" cy="10675779"/>
            <a:chOff x="0" y="0"/>
            <a:chExt cx="8026457" cy="4628144"/>
          </a:xfrm>
        </p:grpSpPr>
        <p:sp>
          <p:nvSpPr>
            <p:cNvPr name="Freeform 3" id="3"/>
            <p:cNvSpPr/>
            <p:nvPr/>
          </p:nvSpPr>
          <p:spPr>
            <a:xfrm flipH="false" flipV="false" rot="0">
              <a:off x="0" y="0"/>
              <a:ext cx="8026457" cy="4628144"/>
            </a:xfrm>
            <a:custGeom>
              <a:avLst/>
              <a:gdLst/>
              <a:ahLst/>
              <a:cxnLst/>
              <a:rect r="r" b="b" t="t" l="l"/>
              <a:pathLst>
                <a:path h="4628144" w="8026457">
                  <a:moveTo>
                    <a:pt x="0" y="0"/>
                  </a:moveTo>
                  <a:lnTo>
                    <a:pt x="8026457" y="0"/>
                  </a:lnTo>
                  <a:lnTo>
                    <a:pt x="8026457" y="4628144"/>
                  </a:lnTo>
                  <a:lnTo>
                    <a:pt x="0" y="4628144"/>
                  </a:lnTo>
                  <a:close/>
                </a:path>
              </a:pathLst>
            </a:custGeom>
            <a:solidFill>
              <a:srgbClr val="CAE7E4"/>
            </a:solidFill>
          </p:spPr>
        </p:sp>
      </p:grpSp>
      <p:sp>
        <p:nvSpPr>
          <p:cNvPr name="TextBox 4" id="4"/>
          <p:cNvSpPr txBox="true"/>
          <p:nvPr/>
        </p:nvSpPr>
        <p:spPr>
          <a:xfrm rot="0">
            <a:off x="814652" y="80324"/>
            <a:ext cx="11888006" cy="1061720"/>
          </a:xfrm>
          <a:prstGeom prst="rect">
            <a:avLst/>
          </a:prstGeom>
        </p:spPr>
        <p:txBody>
          <a:bodyPr anchor="t" rtlCol="false" tIns="0" lIns="0" bIns="0" rIns="0">
            <a:spAutoFit/>
          </a:bodyPr>
          <a:lstStyle/>
          <a:p>
            <a:pPr>
              <a:lnSpc>
                <a:spcPts val="8499"/>
              </a:lnSpc>
            </a:pPr>
            <a:r>
              <a:rPr lang="en-US" sz="6799" spc="67">
                <a:solidFill>
                  <a:srgbClr val="1C7378"/>
                </a:solidFill>
                <a:latin typeface="Proxima Nova Bold"/>
              </a:rPr>
              <a:t>FEATURES AND TARGET</a:t>
            </a:r>
          </a:p>
        </p:txBody>
      </p:sp>
      <p:sp>
        <p:nvSpPr>
          <p:cNvPr name="Freeform 5" id="5"/>
          <p:cNvSpPr/>
          <p:nvPr/>
        </p:nvSpPr>
        <p:spPr>
          <a:xfrm flipH="false" flipV="false" rot="1149142">
            <a:off x="-1998733" y="7720836"/>
            <a:ext cx="4681903" cy="4554215"/>
          </a:xfrm>
          <a:custGeom>
            <a:avLst/>
            <a:gdLst/>
            <a:ahLst/>
            <a:cxnLst/>
            <a:rect r="r" b="b" t="t" l="l"/>
            <a:pathLst>
              <a:path h="4554215" w="4681903">
                <a:moveTo>
                  <a:pt x="0" y="0"/>
                </a:moveTo>
                <a:lnTo>
                  <a:pt x="4681903" y="0"/>
                </a:lnTo>
                <a:lnTo>
                  <a:pt x="4681903" y="4554215"/>
                </a:lnTo>
                <a:lnTo>
                  <a:pt x="0" y="45542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644935" y="1257381"/>
            <a:ext cx="16998130" cy="9384332"/>
          </a:xfrm>
          <a:prstGeom prst="rect">
            <a:avLst/>
          </a:prstGeom>
        </p:spPr>
        <p:txBody>
          <a:bodyPr anchor="t" rtlCol="false" tIns="0" lIns="0" bIns="0" rIns="0">
            <a:spAutoFit/>
          </a:bodyPr>
          <a:lstStyle/>
          <a:p>
            <a:pPr>
              <a:lnSpc>
                <a:spcPts val="3553"/>
              </a:lnSpc>
            </a:pPr>
            <a:r>
              <a:rPr lang="en-US" sz="2538">
                <a:solidFill>
                  <a:srgbClr val="1C7378"/>
                </a:solidFill>
                <a:latin typeface="Proxima Nova Bold"/>
              </a:rPr>
              <a:t>Target Variable (y): Diabetes_binary: This is our target variable, as it indicates the presence (1) or absence (0) of diabetes.</a:t>
            </a:r>
          </a:p>
          <a:p>
            <a:pPr>
              <a:lnSpc>
                <a:spcPts val="3553"/>
              </a:lnSpc>
            </a:pPr>
          </a:p>
          <a:p>
            <a:pPr>
              <a:lnSpc>
                <a:spcPts val="3553"/>
              </a:lnSpc>
            </a:pPr>
            <a:r>
              <a:rPr lang="en-US" sz="2538">
                <a:solidFill>
                  <a:srgbClr val="1C7378"/>
                </a:solidFill>
                <a:latin typeface="Proxima Nova Bold"/>
              </a:rPr>
              <a:t>Predictor Variables (X): </a:t>
            </a:r>
          </a:p>
          <a:p>
            <a:pPr>
              <a:lnSpc>
                <a:spcPts val="3553"/>
              </a:lnSpc>
            </a:pPr>
            <a:r>
              <a:rPr lang="en-US" sz="2538">
                <a:solidFill>
                  <a:srgbClr val="1C7378"/>
                </a:solidFill>
                <a:latin typeface="Proxima Nova Bold"/>
              </a:rPr>
              <a:t>1. Age and Sex, as these are fundamental demographic variables.</a:t>
            </a:r>
          </a:p>
          <a:p>
            <a:pPr>
              <a:lnSpc>
                <a:spcPts val="3553"/>
              </a:lnSpc>
            </a:pPr>
            <a:r>
              <a:rPr lang="en-US" sz="2538">
                <a:solidFill>
                  <a:srgbClr val="1C7378"/>
                </a:solidFill>
                <a:latin typeface="Proxima Nova Bold"/>
              </a:rPr>
              <a:t>2. BMI: Given its distribution and its known relationship with diabetes.</a:t>
            </a:r>
          </a:p>
          <a:p>
            <a:pPr>
              <a:lnSpc>
                <a:spcPts val="3553"/>
              </a:lnSpc>
            </a:pPr>
            <a:r>
              <a:rPr lang="en-US" sz="2538">
                <a:solidFill>
                  <a:srgbClr val="1C7378"/>
                </a:solidFill>
                <a:latin typeface="Proxima Nova Bold"/>
              </a:rPr>
              <a:t>3. Smoking Status (Smoker): Nearly half of the dataset consists of smokers, and smoking is a risk factor for diabetes.</a:t>
            </a:r>
          </a:p>
          <a:p>
            <a:pPr>
              <a:lnSpc>
                <a:spcPts val="3553"/>
              </a:lnSpc>
            </a:pPr>
            <a:r>
              <a:rPr lang="en-US" sz="2538">
                <a:solidFill>
                  <a:srgbClr val="1C7378"/>
                </a:solidFill>
                <a:latin typeface="Proxima Nova Bold"/>
              </a:rPr>
              <a:t>4. Stroke History (Stroke): While it affects a small percentage of the population, the medical severity of a stroke makes it a potentially strong predictor.</a:t>
            </a:r>
          </a:p>
          <a:p>
            <a:pPr>
              <a:lnSpc>
                <a:spcPts val="3553"/>
              </a:lnSpc>
            </a:pPr>
            <a:r>
              <a:rPr lang="en-US" sz="2538">
                <a:solidFill>
                  <a:srgbClr val="1C7378"/>
                </a:solidFill>
                <a:latin typeface="Proxima Nova Bold"/>
              </a:rPr>
              <a:t>5. High Blood Pressure (HighBP): HighBP is a known risk factor for diabetes and is well-represented across education levels in your dataset.</a:t>
            </a:r>
          </a:p>
          <a:p>
            <a:pPr>
              <a:lnSpc>
                <a:spcPts val="3553"/>
              </a:lnSpc>
            </a:pPr>
            <a:r>
              <a:rPr lang="en-US" sz="2538">
                <a:solidFill>
                  <a:srgbClr val="1C7378"/>
                </a:solidFill>
                <a:latin typeface="Proxima Nova Bold"/>
              </a:rPr>
              <a:t>6. General Health (GenHlth): As the variable with the highest positive correlation to Diabetes_binary, it's a key indicator of overall health.</a:t>
            </a:r>
          </a:p>
          <a:p>
            <a:pPr>
              <a:lnSpc>
                <a:spcPts val="3553"/>
              </a:lnSpc>
            </a:pPr>
            <a:r>
              <a:rPr lang="en-US" sz="2538">
                <a:solidFill>
                  <a:srgbClr val="1C7378"/>
                </a:solidFill>
                <a:latin typeface="Proxima Nova Bold"/>
              </a:rPr>
              <a:t>7. Education Level (Education): Despite the similar prevalence of HighBP across education levels, the overall negative correlation with diabetes suggests it may influence diabetes risk.</a:t>
            </a:r>
          </a:p>
          <a:p>
            <a:pPr>
              <a:lnSpc>
                <a:spcPts val="3553"/>
              </a:lnSpc>
            </a:pPr>
            <a:r>
              <a:rPr lang="en-US" sz="2538">
                <a:solidFill>
                  <a:srgbClr val="1C7378"/>
                </a:solidFill>
                <a:latin typeface="Proxima Nova Bold"/>
              </a:rPr>
              <a:t>8. Income Level (Income): It has a significant negative correlation with diabetes incidence, indicating socioeconomic factors might play a role in diabetes risk.</a:t>
            </a:r>
          </a:p>
          <a:p>
            <a:pPr>
              <a:lnSpc>
                <a:spcPts val="3553"/>
              </a:lnSpc>
            </a:pPr>
            <a:r>
              <a:rPr lang="en-US" sz="2538">
                <a:solidFill>
                  <a:srgbClr val="1C7378"/>
                </a:solidFill>
                <a:latin typeface="Proxima Nova Bold"/>
              </a:rPr>
              <a:t>9. Physical Activity (PhysActivity): With a significant negative correlation, this indicates that more active individuals have a lower risk of diabetes.</a:t>
            </a:r>
          </a:p>
          <a:p>
            <a:pPr>
              <a:lnSpc>
                <a:spcPts val="3553"/>
              </a:lnSpc>
            </a:pPr>
          </a:p>
          <a:p>
            <a:pPr>
              <a:lnSpc>
                <a:spcPts val="3553"/>
              </a:lnSpc>
            </a:pPr>
          </a:p>
        </p:txBody>
      </p:sp>
      <p:sp>
        <p:nvSpPr>
          <p:cNvPr name="Freeform 7" id="7"/>
          <p:cNvSpPr/>
          <p:nvPr/>
        </p:nvSpPr>
        <p:spPr>
          <a:xfrm flipH="false" flipV="false" rot="-5944739">
            <a:off x="16034484" y="-2277591"/>
            <a:ext cx="4460568" cy="4772981"/>
          </a:xfrm>
          <a:custGeom>
            <a:avLst/>
            <a:gdLst/>
            <a:ahLst/>
            <a:cxnLst/>
            <a:rect r="r" b="b" t="t" l="l"/>
            <a:pathLst>
              <a:path h="4772981" w="4460568">
                <a:moveTo>
                  <a:pt x="0" y="0"/>
                </a:moveTo>
                <a:lnTo>
                  <a:pt x="4460567" y="0"/>
                </a:lnTo>
                <a:lnTo>
                  <a:pt x="4460567" y="4772980"/>
                </a:lnTo>
                <a:lnTo>
                  <a:pt x="0" y="47729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10609325" y="506446"/>
            <a:ext cx="6391190" cy="9324018"/>
          </a:xfrm>
          <a:custGeom>
            <a:avLst/>
            <a:gdLst/>
            <a:ahLst/>
            <a:cxnLst/>
            <a:rect r="r" b="b" t="t" l="l"/>
            <a:pathLst>
              <a:path h="9324018" w="6391190">
                <a:moveTo>
                  <a:pt x="0" y="0"/>
                </a:moveTo>
                <a:lnTo>
                  <a:pt x="6391190" y="0"/>
                </a:lnTo>
                <a:lnTo>
                  <a:pt x="6391190" y="9324018"/>
                </a:lnTo>
                <a:lnTo>
                  <a:pt x="0" y="93240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249929" y="-194389"/>
            <a:ext cx="10549440" cy="10675779"/>
            <a:chOff x="0" y="0"/>
            <a:chExt cx="4573374" cy="4628144"/>
          </a:xfrm>
        </p:grpSpPr>
        <p:sp>
          <p:nvSpPr>
            <p:cNvPr name="Freeform 4" id="4"/>
            <p:cNvSpPr/>
            <p:nvPr/>
          </p:nvSpPr>
          <p:spPr>
            <a:xfrm flipH="false" flipV="false" rot="0">
              <a:off x="0" y="0"/>
              <a:ext cx="4573374" cy="4628144"/>
            </a:xfrm>
            <a:custGeom>
              <a:avLst/>
              <a:gdLst/>
              <a:ahLst/>
              <a:cxnLst/>
              <a:rect r="r" b="b" t="t" l="l"/>
              <a:pathLst>
                <a:path h="4628144" w="4573374">
                  <a:moveTo>
                    <a:pt x="0" y="0"/>
                  </a:moveTo>
                  <a:lnTo>
                    <a:pt x="4573374" y="0"/>
                  </a:lnTo>
                  <a:lnTo>
                    <a:pt x="4573374" y="4628144"/>
                  </a:lnTo>
                  <a:lnTo>
                    <a:pt x="0" y="4628144"/>
                  </a:lnTo>
                  <a:close/>
                </a:path>
              </a:pathLst>
            </a:custGeom>
            <a:solidFill>
              <a:srgbClr val="CAE7E4"/>
            </a:solidFill>
          </p:spPr>
        </p:sp>
      </p:grpSp>
      <p:sp>
        <p:nvSpPr>
          <p:cNvPr name="TextBox 5" id="5"/>
          <p:cNvSpPr txBox="true"/>
          <p:nvPr/>
        </p:nvSpPr>
        <p:spPr>
          <a:xfrm rot="0">
            <a:off x="814652" y="1000125"/>
            <a:ext cx="8699861" cy="1061720"/>
          </a:xfrm>
          <a:prstGeom prst="rect">
            <a:avLst/>
          </a:prstGeom>
        </p:spPr>
        <p:txBody>
          <a:bodyPr anchor="t" rtlCol="false" tIns="0" lIns="0" bIns="0" rIns="0">
            <a:spAutoFit/>
          </a:bodyPr>
          <a:lstStyle/>
          <a:p>
            <a:pPr>
              <a:lnSpc>
                <a:spcPts val="8499"/>
              </a:lnSpc>
            </a:pPr>
            <a:r>
              <a:rPr lang="en-US" sz="6799" spc="67">
                <a:solidFill>
                  <a:srgbClr val="1C7378"/>
                </a:solidFill>
                <a:latin typeface="Proxima Nova Bold"/>
              </a:rPr>
              <a:t>ML ALGORITHM</a:t>
            </a:r>
          </a:p>
        </p:txBody>
      </p:sp>
      <p:sp>
        <p:nvSpPr>
          <p:cNvPr name="TextBox 6" id="6"/>
          <p:cNvSpPr txBox="true"/>
          <p:nvPr/>
        </p:nvSpPr>
        <p:spPr>
          <a:xfrm rot="0">
            <a:off x="529255" y="2915287"/>
            <a:ext cx="8699861" cy="3675254"/>
          </a:xfrm>
          <a:prstGeom prst="rect">
            <a:avLst/>
          </a:prstGeom>
        </p:spPr>
        <p:txBody>
          <a:bodyPr anchor="t" rtlCol="false" tIns="0" lIns="0" bIns="0" rIns="0">
            <a:spAutoFit/>
          </a:bodyPr>
          <a:lstStyle/>
          <a:p>
            <a:pPr marL="993135" indent="-496567" lvl="1">
              <a:lnSpc>
                <a:spcPts val="7405"/>
              </a:lnSpc>
              <a:buFont typeface="Arial"/>
              <a:buChar char="•"/>
            </a:pPr>
            <a:r>
              <a:rPr lang="en-US" sz="4599">
                <a:solidFill>
                  <a:srgbClr val="1C7378"/>
                </a:solidFill>
                <a:latin typeface="Proxima Nova Bold"/>
              </a:rPr>
              <a:t>Decision Tree Classifier</a:t>
            </a:r>
          </a:p>
          <a:p>
            <a:pPr marL="993135" indent="-496567" lvl="1">
              <a:lnSpc>
                <a:spcPts val="7405"/>
              </a:lnSpc>
              <a:buFont typeface="Arial"/>
              <a:buChar char="•"/>
            </a:pPr>
            <a:r>
              <a:rPr lang="en-US" sz="4599">
                <a:solidFill>
                  <a:srgbClr val="1C7378"/>
                </a:solidFill>
                <a:latin typeface="Proxima Nova Bold"/>
              </a:rPr>
              <a:t>R</a:t>
            </a:r>
            <a:r>
              <a:rPr lang="en-US" sz="4599">
                <a:solidFill>
                  <a:srgbClr val="1C7378"/>
                </a:solidFill>
                <a:latin typeface="Proxima Nova Bold"/>
              </a:rPr>
              <a:t>andom Forest Classifier</a:t>
            </a:r>
          </a:p>
          <a:p>
            <a:pPr marL="993135" indent="-496567" lvl="1">
              <a:lnSpc>
                <a:spcPts val="7405"/>
              </a:lnSpc>
              <a:buFont typeface="Arial"/>
              <a:buChar char="•"/>
            </a:pPr>
            <a:r>
              <a:rPr lang="en-US" sz="4599">
                <a:solidFill>
                  <a:srgbClr val="1C7378"/>
                </a:solidFill>
                <a:latin typeface="Proxima Nova Bold"/>
              </a:rPr>
              <a:t>LogisticRegression</a:t>
            </a:r>
          </a:p>
          <a:p>
            <a:pPr marL="993135" indent="-496567" lvl="1">
              <a:lnSpc>
                <a:spcPts val="7405"/>
              </a:lnSpc>
              <a:buFont typeface="Arial"/>
              <a:buChar char="•"/>
            </a:pPr>
            <a:r>
              <a:rPr lang="en-US" sz="4599">
                <a:solidFill>
                  <a:srgbClr val="1C7378"/>
                </a:solidFill>
                <a:latin typeface="Proxima Nova Bold"/>
              </a:rPr>
              <a:t>XGBoost Classifier</a:t>
            </a:r>
          </a:p>
        </p:txBody>
      </p:sp>
      <p:sp>
        <p:nvSpPr>
          <p:cNvPr name="Freeform 7" id="7"/>
          <p:cNvSpPr/>
          <p:nvPr/>
        </p:nvSpPr>
        <p:spPr>
          <a:xfrm flipH="false" flipV="false" rot="1149142">
            <a:off x="-1811697" y="8009892"/>
            <a:ext cx="4681903" cy="4554215"/>
          </a:xfrm>
          <a:custGeom>
            <a:avLst/>
            <a:gdLst/>
            <a:ahLst/>
            <a:cxnLst/>
            <a:rect r="r" b="b" t="t" l="l"/>
            <a:pathLst>
              <a:path h="4554215" w="4681903">
                <a:moveTo>
                  <a:pt x="0" y="0"/>
                </a:moveTo>
                <a:lnTo>
                  <a:pt x="4681903" y="0"/>
                </a:lnTo>
                <a:lnTo>
                  <a:pt x="4681903" y="4554216"/>
                </a:lnTo>
                <a:lnTo>
                  <a:pt x="0" y="45542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5944739">
            <a:off x="16034484" y="-2277591"/>
            <a:ext cx="4460568" cy="4772981"/>
          </a:xfrm>
          <a:custGeom>
            <a:avLst/>
            <a:gdLst/>
            <a:ahLst/>
            <a:cxnLst/>
            <a:rect r="r" b="b" t="t" l="l"/>
            <a:pathLst>
              <a:path h="4772981" w="4460568">
                <a:moveTo>
                  <a:pt x="0" y="0"/>
                </a:moveTo>
                <a:lnTo>
                  <a:pt x="4460567" y="0"/>
                </a:lnTo>
                <a:lnTo>
                  <a:pt x="4460567" y="4772980"/>
                </a:lnTo>
                <a:lnTo>
                  <a:pt x="0" y="477298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0" y="-234774"/>
            <a:ext cx="18288000" cy="10521774"/>
            <a:chOff x="0" y="0"/>
            <a:chExt cx="7928180" cy="4561380"/>
          </a:xfrm>
        </p:grpSpPr>
        <p:sp>
          <p:nvSpPr>
            <p:cNvPr name="Freeform 3" id="3"/>
            <p:cNvSpPr/>
            <p:nvPr/>
          </p:nvSpPr>
          <p:spPr>
            <a:xfrm flipH="false" flipV="false" rot="0">
              <a:off x="0" y="0"/>
              <a:ext cx="7928180" cy="4561380"/>
            </a:xfrm>
            <a:custGeom>
              <a:avLst/>
              <a:gdLst/>
              <a:ahLst/>
              <a:cxnLst/>
              <a:rect r="r" b="b" t="t" l="l"/>
              <a:pathLst>
                <a:path h="4561380" w="7928180">
                  <a:moveTo>
                    <a:pt x="0" y="0"/>
                  </a:moveTo>
                  <a:lnTo>
                    <a:pt x="7928180" y="0"/>
                  </a:lnTo>
                  <a:lnTo>
                    <a:pt x="7928180" y="4561380"/>
                  </a:lnTo>
                  <a:lnTo>
                    <a:pt x="0" y="4561380"/>
                  </a:lnTo>
                  <a:close/>
                </a:path>
              </a:pathLst>
            </a:custGeom>
            <a:solidFill>
              <a:srgbClr val="CAE7E4"/>
            </a:solidFill>
          </p:spPr>
        </p:sp>
      </p:grpSp>
      <p:sp>
        <p:nvSpPr>
          <p:cNvPr name="Freeform 4" id="4"/>
          <p:cNvSpPr/>
          <p:nvPr/>
        </p:nvSpPr>
        <p:spPr>
          <a:xfrm flipH="false" flipV="false" rot="-8100000">
            <a:off x="15005292" y="7962755"/>
            <a:ext cx="4717900" cy="5118038"/>
          </a:xfrm>
          <a:custGeom>
            <a:avLst/>
            <a:gdLst/>
            <a:ahLst/>
            <a:cxnLst/>
            <a:rect r="r" b="b" t="t" l="l"/>
            <a:pathLst>
              <a:path h="5118038" w="4717900">
                <a:moveTo>
                  <a:pt x="0" y="0"/>
                </a:moveTo>
                <a:lnTo>
                  <a:pt x="4717900" y="0"/>
                </a:lnTo>
                <a:lnTo>
                  <a:pt x="4717900" y="5118038"/>
                </a:lnTo>
                <a:lnTo>
                  <a:pt x="0" y="51180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2170947">
            <a:off x="-2909239" y="-2804021"/>
            <a:ext cx="5262639" cy="5119113"/>
          </a:xfrm>
          <a:custGeom>
            <a:avLst/>
            <a:gdLst/>
            <a:ahLst/>
            <a:cxnLst/>
            <a:rect r="r" b="b" t="t" l="l"/>
            <a:pathLst>
              <a:path h="5119113" w="5262639">
                <a:moveTo>
                  <a:pt x="0" y="0"/>
                </a:moveTo>
                <a:lnTo>
                  <a:pt x="5262639" y="0"/>
                </a:lnTo>
                <a:lnTo>
                  <a:pt x="5262639" y="5119113"/>
                </a:lnTo>
                <a:lnTo>
                  <a:pt x="0" y="51191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28700" y="1772509"/>
            <a:ext cx="9088460" cy="3477192"/>
          </a:xfrm>
          <a:custGeom>
            <a:avLst/>
            <a:gdLst/>
            <a:ahLst/>
            <a:cxnLst/>
            <a:rect r="r" b="b" t="t" l="l"/>
            <a:pathLst>
              <a:path h="3477192" w="9088460">
                <a:moveTo>
                  <a:pt x="0" y="0"/>
                </a:moveTo>
                <a:lnTo>
                  <a:pt x="9088460" y="0"/>
                </a:lnTo>
                <a:lnTo>
                  <a:pt x="9088460" y="3477192"/>
                </a:lnTo>
                <a:lnTo>
                  <a:pt x="0" y="3477192"/>
                </a:lnTo>
                <a:lnTo>
                  <a:pt x="0" y="0"/>
                </a:lnTo>
                <a:close/>
              </a:path>
            </a:pathLst>
          </a:custGeom>
          <a:blipFill>
            <a:blip r:embed="rId6"/>
            <a:stretch>
              <a:fillRect l="0" t="-2486" r="0" b="-2486"/>
            </a:stretch>
          </a:blipFill>
        </p:spPr>
      </p:sp>
      <p:sp>
        <p:nvSpPr>
          <p:cNvPr name="Freeform 7" id="7"/>
          <p:cNvSpPr/>
          <p:nvPr/>
        </p:nvSpPr>
        <p:spPr>
          <a:xfrm flipH="false" flipV="false" rot="0">
            <a:off x="10970611" y="1232927"/>
            <a:ext cx="5377502" cy="4556356"/>
          </a:xfrm>
          <a:custGeom>
            <a:avLst/>
            <a:gdLst/>
            <a:ahLst/>
            <a:cxnLst/>
            <a:rect r="r" b="b" t="t" l="l"/>
            <a:pathLst>
              <a:path h="4556356" w="5377502">
                <a:moveTo>
                  <a:pt x="0" y="0"/>
                </a:moveTo>
                <a:lnTo>
                  <a:pt x="5377501" y="0"/>
                </a:lnTo>
                <a:lnTo>
                  <a:pt x="5377501" y="4556356"/>
                </a:lnTo>
                <a:lnTo>
                  <a:pt x="0" y="4556356"/>
                </a:lnTo>
                <a:lnTo>
                  <a:pt x="0" y="0"/>
                </a:lnTo>
                <a:close/>
              </a:path>
            </a:pathLst>
          </a:custGeom>
          <a:blipFill>
            <a:blip r:embed="rId7"/>
            <a:stretch>
              <a:fillRect l="0" t="0" r="0" b="0"/>
            </a:stretch>
          </a:blipFill>
        </p:spPr>
      </p:sp>
      <p:sp>
        <p:nvSpPr>
          <p:cNvPr name="Freeform 8" id="8"/>
          <p:cNvSpPr/>
          <p:nvPr/>
        </p:nvSpPr>
        <p:spPr>
          <a:xfrm flipH="false" flipV="false" rot="0">
            <a:off x="10970611" y="5789283"/>
            <a:ext cx="5832204" cy="4497717"/>
          </a:xfrm>
          <a:custGeom>
            <a:avLst/>
            <a:gdLst/>
            <a:ahLst/>
            <a:cxnLst/>
            <a:rect r="r" b="b" t="t" l="l"/>
            <a:pathLst>
              <a:path h="4497717" w="5832204">
                <a:moveTo>
                  <a:pt x="0" y="0"/>
                </a:moveTo>
                <a:lnTo>
                  <a:pt x="5832204" y="0"/>
                </a:lnTo>
                <a:lnTo>
                  <a:pt x="5832204" y="4497717"/>
                </a:lnTo>
                <a:lnTo>
                  <a:pt x="0" y="4497717"/>
                </a:lnTo>
                <a:lnTo>
                  <a:pt x="0" y="0"/>
                </a:lnTo>
                <a:close/>
              </a:path>
            </a:pathLst>
          </a:custGeom>
          <a:blipFill>
            <a:blip r:embed="rId8"/>
            <a:stretch>
              <a:fillRect l="0" t="0" r="0" b="0"/>
            </a:stretch>
          </a:blipFill>
        </p:spPr>
      </p:sp>
      <p:sp>
        <p:nvSpPr>
          <p:cNvPr name="TextBox 9" id="9"/>
          <p:cNvSpPr txBox="true"/>
          <p:nvPr/>
        </p:nvSpPr>
        <p:spPr>
          <a:xfrm rot="0">
            <a:off x="2839847" y="171207"/>
            <a:ext cx="11630661" cy="1061720"/>
          </a:xfrm>
          <a:prstGeom prst="rect">
            <a:avLst/>
          </a:prstGeom>
        </p:spPr>
        <p:txBody>
          <a:bodyPr anchor="t" rtlCol="false" tIns="0" lIns="0" bIns="0" rIns="0">
            <a:spAutoFit/>
          </a:bodyPr>
          <a:lstStyle/>
          <a:p>
            <a:pPr>
              <a:lnSpc>
                <a:spcPts val="8499"/>
              </a:lnSpc>
            </a:pPr>
            <a:r>
              <a:rPr lang="en-US" sz="6799" spc="67">
                <a:solidFill>
                  <a:srgbClr val="1C7378"/>
                </a:solidFill>
                <a:latin typeface="Proxima Nova Bold"/>
              </a:rPr>
              <a:t>DECISION TREE CLASSIFIER</a:t>
            </a:r>
          </a:p>
        </p:txBody>
      </p:sp>
      <p:sp>
        <p:nvSpPr>
          <p:cNvPr name="TextBox 10" id="10"/>
          <p:cNvSpPr txBox="true"/>
          <p:nvPr/>
        </p:nvSpPr>
        <p:spPr>
          <a:xfrm rot="0">
            <a:off x="608002" y="6210792"/>
            <a:ext cx="9509158" cy="455120"/>
          </a:xfrm>
          <a:prstGeom prst="rect">
            <a:avLst/>
          </a:prstGeom>
        </p:spPr>
        <p:txBody>
          <a:bodyPr anchor="t" rtlCol="false" tIns="0" lIns="0" bIns="0" rIns="0">
            <a:spAutoFit/>
          </a:bodyPr>
          <a:lstStyle/>
          <a:p>
            <a:pPr>
              <a:lnSpc>
                <a:spcPts val="3600"/>
              </a:lnSpc>
            </a:pPr>
          </a:p>
        </p:txBody>
      </p:sp>
      <p:sp>
        <p:nvSpPr>
          <p:cNvPr name="TextBox 11" id="11"/>
          <p:cNvSpPr txBox="true"/>
          <p:nvPr/>
        </p:nvSpPr>
        <p:spPr>
          <a:xfrm rot="0">
            <a:off x="732038" y="5735476"/>
            <a:ext cx="10071545" cy="4696498"/>
          </a:xfrm>
          <a:prstGeom prst="rect">
            <a:avLst/>
          </a:prstGeom>
        </p:spPr>
        <p:txBody>
          <a:bodyPr anchor="t" rtlCol="false" tIns="0" lIns="0" bIns="0" rIns="0">
            <a:spAutoFit/>
          </a:bodyPr>
          <a:lstStyle/>
          <a:p>
            <a:pPr>
              <a:lnSpc>
                <a:spcPts val="4162"/>
              </a:lnSpc>
            </a:pPr>
          </a:p>
          <a:p>
            <a:pPr marL="641981" indent="-320990" lvl="1">
              <a:lnSpc>
                <a:spcPts val="4162"/>
              </a:lnSpc>
              <a:buFont typeface="Arial"/>
              <a:buChar char="•"/>
            </a:pPr>
            <a:r>
              <a:rPr lang="en-US" sz="2973">
                <a:solidFill>
                  <a:srgbClr val="1C7378"/>
                </a:solidFill>
                <a:latin typeface="Canva Sans Bold"/>
              </a:rPr>
              <a:t>The mo</a:t>
            </a:r>
            <a:r>
              <a:rPr lang="en-US" sz="2973">
                <a:solidFill>
                  <a:srgbClr val="1C7378"/>
                </a:solidFill>
                <a:latin typeface="Canva Sans Bold"/>
              </a:rPr>
              <a:t>del's overall accuracy is skewed by the class imbalance.</a:t>
            </a:r>
          </a:p>
          <a:p>
            <a:pPr>
              <a:lnSpc>
                <a:spcPts val="4162"/>
              </a:lnSpc>
            </a:pPr>
          </a:p>
          <a:p>
            <a:pPr marL="641981" indent="-320990" lvl="1">
              <a:lnSpc>
                <a:spcPts val="4162"/>
              </a:lnSpc>
              <a:buFont typeface="Arial"/>
              <a:buChar char="•"/>
            </a:pPr>
            <a:r>
              <a:rPr lang="en-US" sz="2973">
                <a:solidFill>
                  <a:srgbClr val="1C7378"/>
                </a:solidFill>
                <a:latin typeface="Canva Sans Bold"/>
              </a:rPr>
              <a:t>there is a significant gap between the training score and the cross-validation score, suggesting that the model might be overfitting to the training data.</a:t>
            </a:r>
          </a:p>
          <a:p>
            <a:pPr>
              <a:lnSpc>
                <a:spcPts val="4162"/>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0" y="-244465"/>
            <a:ext cx="18288000" cy="10521774"/>
            <a:chOff x="0" y="0"/>
            <a:chExt cx="7928180" cy="4561380"/>
          </a:xfrm>
        </p:grpSpPr>
        <p:sp>
          <p:nvSpPr>
            <p:cNvPr name="Freeform 3" id="3"/>
            <p:cNvSpPr/>
            <p:nvPr/>
          </p:nvSpPr>
          <p:spPr>
            <a:xfrm flipH="false" flipV="false" rot="0">
              <a:off x="0" y="0"/>
              <a:ext cx="7928180" cy="4561380"/>
            </a:xfrm>
            <a:custGeom>
              <a:avLst/>
              <a:gdLst/>
              <a:ahLst/>
              <a:cxnLst/>
              <a:rect r="r" b="b" t="t" l="l"/>
              <a:pathLst>
                <a:path h="4561380" w="7928180">
                  <a:moveTo>
                    <a:pt x="0" y="0"/>
                  </a:moveTo>
                  <a:lnTo>
                    <a:pt x="7928180" y="0"/>
                  </a:lnTo>
                  <a:lnTo>
                    <a:pt x="7928180" y="4561380"/>
                  </a:lnTo>
                  <a:lnTo>
                    <a:pt x="0" y="4561380"/>
                  </a:lnTo>
                  <a:close/>
                </a:path>
              </a:pathLst>
            </a:custGeom>
            <a:solidFill>
              <a:srgbClr val="CAE7E4"/>
            </a:solidFill>
          </p:spPr>
        </p:sp>
      </p:grpSp>
      <p:sp>
        <p:nvSpPr>
          <p:cNvPr name="Freeform 4" id="4"/>
          <p:cNvSpPr/>
          <p:nvPr/>
        </p:nvSpPr>
        <p:spPr>
          <a:xfrm flipH="false" flipV="false" rot="-8100000">
            <a:off x="15005292" y="7962755"/>
            <a:ext cx="4717900" cy="5118038"/>
          </a:xfrm>
          <a:custGeom>
            <a:avLst/>
            <a:gdLst/>
            <a:ahLst/>
            <a:cxnLst/>
            <a:rect r="r" b="b" t="t" l="l"/>
            <a:pathLst>
              <a:path h="5118038" w="4717900">
                <a:moveTo>
                  <a:pt x="0" y="0"/>
                </a:moveTo>
                <a:lnTo>
                  <a:pt x="4717900" y="0"/>
                </a:lnTo>
                <a:lnTo>
                  <a:pt x="4717900" y="5118038"/>
                </a:lnTo>
                <a:lnTo>
                  <a:pt x="0" y="51180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2170947">
            <a:off x="-2909239" y="-2804021"/>
            <a:ext cx="5262639" cy="5119113"/>
          </a:xfrm>
          <a:custGeom>
            <a:avLst/>
            <a:gdLst/>
            <a:ahLst/>
            <a:cxnLst/>
            <a:rect r="r" b="b" t="t" l="l"/>
            <a:pathLst>
              <a:path h="5119113" w="5262639">
                <a:moveTo>
                  <a:pt x="0" y="0"/>
                </a:moveTo>
                <a:lnTo>
                  <a:pt x="5262639" y="0"/>
                </a:lnTo>
                <a:lnTo>
                  <a:pt x="5262639" y="5119113"/>
                </a:lnTo>
                <a:lnTo>
                  <a:pt x="0" y="51191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807664" y="1574232"/>
            <a:ext cx="11269679" cy="4593464"/>
          </a:xfrm>
          <a:custGeom>
            <a:avLst/>
            <a:gdLst/>
            <a:ahLst/>
            <a:cxnLst/>
            <a:rect r="r" b="b" t="t" l="l"/>
            <a:pathLst>
              <a:path h="4593464" w="11269679">
                <a:moveTo>
                  <a:pt x="0" y="0"/>
                </a:moveTo>
                <a:lnTo>
                  <a:pt x="11269678" y="0"/>
                </a:lnTo>
                <a:lnTo>
                  <a:pt x="11269678" y="4593464"/>
                </a:lnTo>
                <a:lnTo>
                  <a:pt x="0" y="4593464"/>
                </a:lnTo>
                <a:lnTo>
                  <a:pt x="0" y="0"/>
                </a:lnTo>
                <a:close/>
              </a:path>
            </a:pathLst>
          </a:custGeom>
          <a:blipFill>
            <a:blip r:embed="rId6"/>
            <a:stretch>
              <a:fillRect l="0" t="0" r="0" b="0"/>
            </a:stretch>
          </a:blipFill>
        </p:spPr>
      </p:sp>
      <p:sp>
        <p:nvSpPr>
          <p:cNvPr name="Freeform 7" id="7"/>
          <p:cNvSpPr/>
          <p:nvPr/>
        </p:nvSpPr>
        <p:spPr>
          <a:xfrm flipH="false" flipV="false" rot="0">
            <a:off x="12449077" y="5934684"/>
            <a:ext cx="5150406" cy="3912245"/>
          </a:xfrm>
          <a:custGeom>
            <a:avLst/>
            <a:gdLst/>
            <a:ahLst/>
            <a:cxnLst/>
            <a:rect r="r" b="b" t="t" l="l"/>
            <a:pathLst>
              <a:path h="3912245" w="5150406">
                <a:moveTo>
                  <a:pt x="0" y="0"/>
                </a:moveTo>
                <a:lnTo>
                  <a:pt x="5150405" y="0"/>
                </a:lnTo>
                <a:lnTo>
                  <a:pt x="5150405" y="3912245"/>
                </a:lnTo>
                <a:lnTo>
                  <a:pt x="0" y="3912245"/>
                </a:lnTo>
                <a:lnTo>
                  <a:pt x="0" y="0"/>
                </a:lnTo>
                <a:close/>
              </a:path>
            </a:pathLst>
          </a:custGeom>
          <a:blipFill>
            <a:blip r:embed="rId7"/>
            <a:stretch>
              <a:fillRect l="0" t="0" r="0" b="0"/>
            </a:stretch>
          </a:blipFill>
        </p:spPr>
      </p:sp>
      <p:sp>
        <p:nvSpPr>
          <p:cNvPr name="Freeform 8" id="8"/>
          <p:cNvSpPr/>
          <p:nvPr/>
        </p:nvSpPr>
        <p:spPr>
          <a:xfrm flipH="false" flipV="false" rot="0">
            <a:off x="12453191" y="1574232"/>
            <a:ext cx="5146291" cy="4360452"/>
          </a:xfrm>
          <a:custGeom>
            <a:avLst/>
            <a:gdLst/>
            <a:ahLst/>
            <a:cxnLst/>
            <a:rect r="r" b="b" t="t" l="l"/>
            <a:pathLst>
              <a:path h="4360452" w="5146291">
                <a:moveTo>
                  <a:pt x="0" y="0"/>
                </a:moveTo>
                <a:lnTo>
                  <a:pt x="5146291" y="0"/>
                </a:lnTo>
                <a:lnTo>
                  <a:pt x="5146291" y="4360452"/>
                </a:lnTo>
                <a:lnTo>
                  <a:pt x="0" y="4360452"/>
                </a:lnTo>
                <a:lnTo>
                  <a:pt x="0" y="0"/>
                </a:lnTo>
                <a:close/>
              </a:path>
            </a:pathLst>
          </a:custGeom>
          <a:blipFill>
            <a:blip r:embed="rId8"/>
            <a:stretch>
              <a:fillRect l="0" t="0" r="0" b="0"/>
            </a:stretch>
          </a:blipFill>
        </p:spPr>
      </p:sp>
      <p:sp>
        <p:nvSpPr>
          <p:cNvPr name="TextBox 9" id="9"/>
          <p:cNvSpPr txBox="true"/>
          <p:nvPr/>
        </p:nvSpPr>
        <p:spPr>
          <a:xfrm rot="0">
            <a:off x="1881176" y="144675"/>
            <a:ext cx="13501040" cy="1052830"/>
          </a:xfrm>
          <a:prstGeom prst="rect">
            <a:avLst/>
          </a:prstGeom>
        </p:spPr>
        <p:txBody>
          <a:bodyPr anchor="t" rtlCol="false" tIns="0" lIns="0" bIns="0" rIns="0">
            <a:spAutoFit/>
          </a:bodyPr>
          <a:lstStyle/>
          <a:p>
            <a:pPr>
              <a:lnSpc>
                <a:spcPts val="8374"/>
              </a:lnSpc>
            </a:pPr>
            <a:r>
              <a:rPr lang="en-US" sz="6699" spc="66">
                <a:solidFill>
                  <a:srgbClr val="1C7378"/>
                </a:solidFill>
                <a:latin typeface="Proxima Nova Bold"/>
              </a:rPr>
              <a:t>RANDOM FOREST  CLASSIFIER</a:t>
            </a:r>
          </a:p>
        </p:txBody>
      </p:sp>
      <p:sp>
        <p:nvSpPr>
          <p:cNvPr name="TextBox 10" id="10"/>
          <p:cNvSpPr txBox="true"/>
          <p:nvPr/>
        </p:nvSpPr>
        <p:spPr>
          <a:xfrm rot="0">
            <a:off x="1028700" y="6345478"/>
            <a:ext cx="10628558" cy="4070635"/>
          </a:xfrm>
          <a:prstGeom prst="rect">
            <a:avLst/>
          </a:prstGeom>
        </p:spPr>
        <p:txBody>
          <a:bodyPr anchor="t" rtlCol="false" tIns="0" lIns="0" bIns="0" rIns="0">
            <a:spAutoFit/>
          </a:bodyPr>
          <a:lstStyle/>
          <a:p>
            <a:pPr marL="456363" indent="-228181" lvl="1">
              <a:lnSpc>
                <a:spcPts val="2959"/>
              </a:lnSpc>
              <a:buFont typeface="Arial"/>
              <a:buChar char="•"/>
            </a:pPr>
            <a:r>
              <a:rPr lang="en-US" sz="2113">
                <a:solidFill>
                  <a:srgbClr val="1C7378"/>
                </a:solidFill>
                <a:latin typeface="Canva Sans Bold"/>
              </a:rPr>
              <a:t>The Ran</a:t>
            </a:r>
            <a:r>
              <a:rPr lang="en-US" sz="2113">
                <a:solidFill>
                  <a:srgbClr val="1C7378"/>
                </a:solidFill>
                <a:latin typeface="Canva Sans Bold"/>
              </a:rPr>
              <a:t>dom Forest model performs better than the Decision Tree model, with higher accuracy and a better balance between precision and recall for the negative class. </a:t>
            </a:r>
          </a:p>
          <a:p>
            <a:pPr>
              <a:lnSpc>
                <a:spcPts val="2959"/>
              </a:lnSpc>
            </a:pPr>
          </a:p>
          <a:p>
            <a:pPr marL="456363" indent="-228181" lvl="1">
              <a:lnSpc>
                <a:spcPts val="2959"/>
              </a:lnSpc>
              <a:buFont typeface="Arial"/>
              <a:buChar char="•"/>
            </a:pPr>
            <a:r>
              <a:rPr lang="en-US" sz="2113">
                <a:solidFill>
                  <a:srgbClr val="1C7378"/>
                </a:solidFill>
                <a:latin typeface="Canva Sans Bold"/>
              </a:rPr>
              <a:t>However, similar to the Decision Tree model, it struggles with predicting the positive class (diabetes), which is a significant concern.</a:t>
            </a:r>
          </a:p>
          <a:p>
            <a:pPr>
              <a:lnSpc>
                <a:spcPts val="2959"/>
              </a:lnSpc>
            </a:pPr>
          </a:p>
          <a:p>
            <a:pPr marL="456363" indent="-228181" lvl="1">
              <a:lnSpc>
                <a:spcPts val="2959"/>
              </a:lnSpc>
              <a:buFont typeface="Arial"/>
              <a:buChar char="•"/>
            </a:pPr>
            <a:r>
              <a:rPr lang="en-US" sz="2113">
                <a:solidFill>
                  <a:srgbClr val="1C7378"/>
                </a:solidFill>
                <a:latin typeface="Canva Sans Bold"/>
              </a:rPr>
              <a:t>The smaller gap between training and validation scores compared to the Decision Tree model suggests better generalization, but there's still room for improvement.</a:t>
            </a:r>
          </a:p>
          <a:p>
            <a:pPr>
              <a:lnSpc>
                <a:spcPts val="2959"/>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0" y="-244465"/>
            <a:ext cx="18288000" cy="10521774"/>
            <a:chOff x="0" y="0"/>
            <a:chExt cx="7928180" cy="4561380"/>
          </a:xfrm>
        </p:grpSpPr>
        <p:sp>
          <p:nvSpPr>
            <p:cNvPr name="Freeform 3" id="3"/>
            <p:cNvSpPr/>
            <p:nvPr/>
          </p:nvSpPr>
          <p:spPr>
            <a:xfrm flipH="false" flipV="false" rot="0">
              <a:off x="0" y="0"/>
              <a:ext cx="7928180" cy="4561380"/>
            </a:xfrm>
            <a:custGeom>
              <a:avLst/>
              <a:gdLst/>
              <a:ahLst/>
              <a:cxnLst/>
              <a:rect r="r" b="b" t="t" l="l"/>
              <a:pathLst>
                <a:path h="4561380" w="7928180">
                  <a:moveTo>
                    <a:pt x="0" y="0"/>
                  </a:moveTo>
                  <a:lnTo>
                    <a:pt x="7928180" y="0"/>
                  </a:lnTo>
                  <a:lnTo>
                    <a:pt x="7928180" y="4561380"/>
                  </a:lnTo>
                  <a:lnTo>
                    <a:pt x="0" y="4561380"/>
                  </a:lnTo>
                  <a:close/>
                </a:path>
              </a:pathLst>
            </a:custGeom>
            <a:solidFill>
              <a:srgbClr val="CAE7E4"/>
            </a:solidFill>
          </p:spPr>
        </p:sp>
      </p:grpSp>
      <p:sp>
        <p:nvSpPr>
          <p:cNvPr name="Freeform 4" id="4"/>
          <p:cNvSpPr/>
          <p:nvPr/>
        </p:nvSpPr>
        <p:spPr>
          <a:xfrm flipH="false" flipV="false" rot="-8100000">
            <a:off x="15005292" y="7962755"/>
            <a:ext cx="4717900" cy="5118038"/>
          </a:xfrm>
          <a:custGeom>
            <a:avLst/>
            <a:gdLst/>
            <a:ahLst/>
            <a:cxnLst/>
            <a:rect r="r" b="b" t="t" l="l"/>
            <a:pathLst>
              <a:path h="5118038" w="4717900">
                <a:moveTo>
                  <a:pt x="0" y="0"/>
                </a:moveTo>
                <a:lnTo>
                  <a:pt x="4717900" y="0"/>
                </a:lnTo>
                <a:lnTo>
                  <a:pt x="4717900" y="5118038"/>
                </a:lnTo>
                <a:lnTo>
                  <a:pt x="0" y="51180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2170947">
            <a:off x="-2909239" y="-2804021"/>
            <a:ext cx="5262639" cy="5119113"/>
          </a:xfrm>
          <a:custGeom>
            <a:avLst/>
            <a:gdLst/>
            <a:ahLst/>
            <a:cxnLst/>
            <a:rect r="r" b="b" t="t" l="l"/>
            <a:pathLst>
              <a:path h="5119113" w="5262639">
                <a:moveTo>
                  <a:pt x="0" y="0"/>
                </a:moveTo>
                <a:lnTo>
                  <a:pt x="5262639" y="0"/>
                </a:lnTo>
                <a:lnTo>
                  <a:pt x="5262639" y="5119113"/>
                </a:lnTo>
                <a:lnTo>
                  <a:pt x="0" y="511911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667064" y="1319587"/>
            <a:ext cx="10127271" cy="4265912"/>
          </a:xfrm>
          <a:custGeom>
            <a:avLst/>
            <a:gdLst/>
            <a:ahLst/>
            <a:cxnLst/>
            <a:rect r="r" b="b" t="t" l="l"/>
            <a:pathLst>
              <a:path h="4265912" w="10127271">
                <a:moveTo>
                  <a:pt x="0" y="0"/>
                </a:moveTo>
                <a:lnTo>
                  <a:pt x="10127272" y="0"/>
                </a:lnTo>
                <a:lnTo>
                  <a:pt x="10127272" y="4265912"/>
                </a:lnTo>
                <a:lnTo>
                  <a:pt x="0" y="4265912"/>
                </a:lnTo>
                <a:lnTo>
                  <a:pt x="0" y="0"/>
                </a:lnTo>
                <a:close/>
              </a:path>
            </a:pathLst>
          </a:custGeom>
          <a:blipFill>
            <a:blip r:embed="rId6"/>
            <a:stretch>
              <a:fillRect l="0" t="-2396" r="0" b="-2396"/>
            </a:stretch>
          </a:blipFill>
        </p:spPr>
      </p:sp>
      <p:sp>
        <p:nvSpPr>
          <p:cNvPr name="Freeform 7" id="7"/>
          <p:cNvSpPr/>
          <p:nvPr/>
        </p:nvSpPr>
        <p:spPr>
          <a:xfrm flipH="false" flipV="false" rot="0">
            <a:off x="11548070" y="5748920"/>
            <a:ext cx="5405583" cy="4106077"/>
          </a:xfrm>
          <a:custGeom>
            <a:avLst/>
            <a:gdLst/>
            <a:ahLst/>
            <a:cxnLst/>
            <a:rect r="r" b="b" t="t" l="l"/>
            <a:pathLst>
              <a:path h="4106077" w="5405583">
                <a:moveTo>
                  <a:pt x="0" y="0"/>
                </a:moveTo>
                <a:lnTo>
                  <a:pt x="5405583" y="0"/>
                </a:lnTo>
                <a:lnTo>
                  <a:pt x="5405583" y="4106077"/>
                </a:lnTo>
                <a:lnTo>
                  <a:pt x="0" y="4106077"/>
                </a:lnTo>
                <a:lnTo>
                  <a:pt x="0" y="0"/>
                </a:lnTo>
                <a:close/>
              </a:path>
            </a:pathLst>
          </a:custGeom>
          <a:blipFill>
            <a:blip r:embed="rId7"/>
            <a:stretch>
              <a:fillRect l="0" t="0" r="0" b="0"/>
            </a:stretch>
          </a:blipFill>
        </p:spPr>
      </p:sp>
      <p:sp>
        <p:nvSpPr>
          <p:cNvPr name="Freeform 8" id="8"/>
          <p:cNvSpPr/>
          <p:nvPr/>
        </p:nvSpPr>
        <p:spPr>
          <a:xfrm flipH="false" flipV="false" rot="0">
            <a:off x="11218435" y="1281603"/>
            <a:ext cx="5079543" cy="4303896"/>
          </a:xfrm>
          <a:custGeom>
            <a:avLst/>
            <a:gdLst/>
            <a:ahLst/>
            <a:cxnLst/>
            <a:rect r="r" b="b" t="t" l="l"/>
            <a:pathLst>
              <a:path h="4303896" w="5079543">
                <a:moveTo>
                  <a:pt x="0" y="0"/>
                </a:moveTo>
                <a:lnTo>
                  <a:pt x="5079543" y="0"/>
                </a:lnTo>
                <a:lnTo>
                  <a:pt x="5079543" y="4303896"/>
                </a:lnTo>
                <a:lnTo>
                  <a:pt x="0" y="4303896"/>
                </a:lnTo>
                <a:lnTo>
                  <a:pt x="0" y="0"/>
                </a:lnTo>
                <a:close/>
              </a:path>
            </a:pathLst>
          </a:custGeom>
          <a:blipFill>
            <a:blip r:embed="rId8"/>
            <a:stretch>
              <a:fillRect l="0" t="0" r="0" b="0"/>
            </a:stretch>
          </a:blipFill>
        </p:spPr>
      </p:sp>
      <p:sp>
        <p:nvSpPr>
          <p:cNvPr name="TextBox 9" id="9"/>
          <p:cNvSpPr txBox="true"/>
          <p:nvPr/>
        </p:nvSpPr>
        <p:spPr>
          <a:xfrm rot="0">
            <a:off x="1271507" y="207501"/>
            <a:ext cx="15987793" cy="2110105"/>
          </a:xfrm>
          <a:prstGeom prst="rect">
            <a:avLst/>
          </a:prstGeom>
        </p:spPr>
        <p:txBody>
          <a:bodyPr anchor="t" rtlCol="false" tIns="0" lIns="0" bIns="0" rIns="0">
            <a:spAutoFit/>
          </a:bodyPr>
          <a:lstStyle/>
          <a:p>
            <a:pPr>
              <a:lnSpc>
                <a:spcPts val="8374"/>
              </a:lnSpc>
            </a:pPr>
            <a:r>
              <a:rPr lang="en-US" sz="6699" spc="66">
                <a:solidFill>
                  <a:srgbClr val="1C7378"/>
                </a:solidFill>
                <a:latin typeface="Proxima Nova Bold"/>
              </a:rPr>
              <a:t>LOGISTIC REGRESSION</a:t>
            </a:r>
          </a:p>
          <a:p>
            <a:pPr>
              <a:lnSpc>
                <a:spcPts val="8374"/>
              </a:lnSpc>
            </a:pPr>
          </a:p>
        </p:txBody>
      </p:sp>
      <p:sp>
        <p:nvSpPr>
          <p:cNvPr name="TextBox 10" id="10"/>
          <p:cNvSpPr txBox="true"/>
          <p:nvPr/>
        </p:nvSpPr>
        <p:spPr>
          <a:xfrm rot="0">
            <a:off x="667064" y="5902109"/>
            <a:ext cx="10519370" cy="4247010"/>
          </a:xfrm>
          <a:prstGeom prst="rect">
            <a:avLst/>
          </a:prstGeom>
        </p:spPr>
        <p:txBody>
          <a:bodyPr anchor="t" rtlCol="false" tIns="0" lIns="0" bIns="0" rIns="0">
            <a:spAutoFit/>
          </a:bodyPr>
          <a:lstStyle/>
          <a:p>
            <a:pPr marL="523229" indent="-261614" lvl="1">
              <a:lnSpc>
                <a:spcPts val="3392"/>
              </a:lnSpc>
              <a:buFont typeface="Arial"/>
              <a:buChar char="•"/>
            </a:pPr>
            <a:r>
              <a:rPr lang="en-US" sz="2423">
                <a:solidFill>
                  <a:srgbClr val="1C7378"/>
                </a:solidFill>
                <a:latin typeface="Canva Sans"/>
              </a:rPr>
              <a:t>The learning curves for Logistic Regression are quite close together, which typically suggests that the model is not overfitting and </a:t>
            </a:r>
            <a:r>
              <a:rPr lang="en-US" sz="2423">
                <a:solidFill>
                  <a:srgbClr val="1C7378"/>
                </a:solidFill>
                <a:latin typeface="Canva Sans"/>
              </a:rPr>
              <a:t>has a good generalization to unseen data.</a:t>
            </a:r>
          </a:p>
          <a:p>
            <a:pPr marL="523229" indent="-261614" lvl="1">
              <a:lnSpc>
                <a:spcPts val="3392"/>
              </a:lnSpc>
              <a:buFont typeface="Arial"/>
              <a:buChar char="•"/>
            </a:pPr>
            <a:r>
              <a:rPr lang="en-US" sz="2423">
                <a:solidFill>
                  <a:srgbClr val="1C7378"/>
                </a:solidFill>
                <a:latin typeface="Canva Sans"/>
              </a:rPr>
              <a:t>Both the training and cross-validation scores are relatively low, indicating that the model may be underfitting or that the dataset is challenging to model with a linear approach.</a:t>
            </a:r>
          </a:p>
          <a:p>
            <a:pPr marL="523229" indent="-261614" lvl="1">
              <a:lnSpc>
                <a:spcPts val="3392"/>
              </a:lnSpc>
              <a:buFont typeface="Arial"/>
              <a:buChar char="•"/>
            </a:pPr>
            <a:r>
              <a:rPr lang="en-US" sz="2423">
                <a:solidFill>
                  <a:srgbClr val="1C7378"/>
                </a:solidFill>
                <a:latin typeface="Canva Sans"/>
              </a:rPr>
              <a:t>The model seems to be more biased towards predicting the positive class compared to the Decision Tree and Random Forest models.</a:t>
            </a:r>
          </a:p>
          <a:p>
            <a:pPr>
              <a:lnSpc>
                <a:spcPts val="3392"/>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0" y="-244465"/>
            <a:ext cx="18288000" cy="10521774"/>
            <a:chOff x="0" y="0"/>
            <a:chExt cx="7928180" cy="4561380"/>
          </a:xfrm>
        </p:grpSpPr>
        <p:sp>
          <p:nvSpPr>
            <p:cNvPr name="Freeform 3" id="3"/>
            <p:cNvSpPr/>
            <p:nvPr/>
          </p:nvSpPr>
          <p:spPr>
            <a:xfrm flipH="false" flipV="false" rot="0">
              <a:off x="0" y="0"/>
              <a:ext cx="7928180" cy="4561380"/>
            </a:xfrm>
            <a:custGeom>
              <a:avLst/>
              <a:gdLst/>
              <a:ahLst/>
              <a:cxnLst/>
              <a:rect r="r" b="b" t="t" l="l"/>
              <a:pathLst>
                <a:path h="4561380" w="7928180">
                  <a:moveTo>
                    <a:pt x="0" y="0"/>
                  </a:moveTo>
                  <a:lnTo>
                    <a:pt x="7928180" y="0"/>
                  </a:lnTo>
                  <a:lnTo>
                    <a:pt x="7928180" y="4561380"/>
                  </a:lnTo>
                  <a:lnTo>
                    <a:pt x="0" y="4561380"/>
                  </a:lnTo>
                  <a:close/>
                </a:path>
              </a:pathLst>
            </a:custGeom>
            <a:solidFill>
              <a:srgbClr val="CAE7E4"/>
            </a:solidFill>
          </p:spPr>
        </p:sp>
      </p:grpSp>
      <p:sp>
        <p:nvSpPr>
          <p:cNvPr name="Freeform 4" id="4"/>
          <p:cNvSpPr/>
          <p:nvPr/>
        </p:nvSpPr>
        <p:spPr>
          <a:xfrm flipH="false" flipV="false" rot="0">
            <a:off x="0" y="6406261"/>
            <a:ext cx="3478554" cy="3880739"/>
          </a:xfrm>
          <a:custGeom>
            <a:avLst/>
            <a:gdLst/>
            <a:ahLst/>
            <a:cxnLst/>
            <a:rect r="r" b="b" t="t" l="l"/>
            <a:pathLst>
              <a:path h="3880739" w="3478554">
                <a:moveTo>
                  <a:pt x="0" y="0"/>
                </a:moveTo>
                <a:lnTo>
                  <a:pt x="3478554" y="0"/>
                </a:lnTo>
                <a:lnTo>
                  <a:pt x="3478554" y="3880739"/>
                </a:lnTo>
                <a:lnTo>
                  <a:pt x="0" y="38807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8100000">
            <a:off x="15005292" y="7962755"/>
            <a:ext cx="4717900" cy="5118038"/>
          </a:xfrm>
          <a:custGeom>
            <a:avLst/>
            <a:gdLst/>
            <a:ahLst/>
            <a:cxnLst/>
            <a:rect r="r" b="b" t="t" l="l"/>
            <a:pathLst>
              <a:path h="5118038" w="4717900">
                <a:moveTo>
                  <a:pt x="0" y="0"/>
                </a:moveTo>
                <a:lnTo>
                  <a:pt x="4717900" y="0"/>
                </a:lnTo>
                <a:lnTo>
                  <a:pt x="4717900" y="5118038"/>
                </a:lnTo>
                <a:lnTo>
                  <a:pt x="0" y="51180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2170947">
            <a:off x="-2909239" y="-2804021"/>
            <a:ext cx="5262639" cy="5119113"/>
          </a:xfrm>
          <a:custGeom>
            <a:avLst/>
            <a:gdLst/>
            <a:ahLst/>
            <a:cxnLst/>
            <a:rect r="r" b="b" t="t" l="l"/>
            <a:pathLst>
              <a:path h="5119113" w="5262639">
                <a:moveTo>
                  <a:pt x="0" y="0"/>
                </a:moveTo>
                <a:lnTo>
                  <a:pt x="5262639" y="0"/>
                </a:lnTo>
                <a:lnTo>
                  <a:pt x="5262639" y="5119113"/>
                </a:lnTo>
                <a:lnTo>
                  <a:pt x="0" y="51191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327023" y="1735393"/>
            <a:ext cx="9520977" cy="4501188"/>
          </a:xfrm>
          <a:custGeom>
            <a:avLst/>
            <a:gdLst/>
            <a:ahLst/>
            <a:cxnLst/>
            <a:rect r="r" b="b" t="t" l="l"/>
            <a:pathLst>
              <a:path h="4501188" w="9520977">
                <a:moveTo>
                  <a:pt x="0" y="0"/>
                </a:moveTo>
                <a:lnTo>
                  <a:pt x="9520977" y="0"/>
                </a:lnTo>
                <a:lnTo>
                  <a:pt x="9520977" y="4501188"/>
                </a:lnTo>
                <a:lnTo>
                  <a:pt x="0" y="4501188"/>
                </a:lnTo>
                <a:lnTo>
                  <a:pt x="0" y="0"/>
                </a:lnTo>
                <a:close/>
              </a:path>
            </a:pathLst>
          </a:custGeom>
          <a:blipFill>
            <a:blip r:embed="rId8"/>
            <a:stretch>
              <a:fillRect l="0" t="0" r="-20314" b="0"/>
            </a:stretch>
          </a:blipFill>
        </p:spPr>
      </p:sp>
      <p:sp>
        <p:nvSpPr>
          <p:cNvPr name="Freeform 8" id="8"/>
          <p:cNvSpPr/>
          <p:nvPr/>
        </p:nvSpPr>
        <p:spPr>
          <a:xfrm flipH="false" flipV="false" rot="0">
            <a:off x="11799648" y="6050448"/>
            <a:ext cx="5564594" cy="4226862"/>
          </a:xfrm>
          <a:custGeom>
            <a:avLst/>
            <a:gdLst/>
            <a:ahLst/>
            <a:cxnLst/>
            <a:rect r="r" b="b" t="t" l="l"/>
            <a:pathLst>
              <a:path h="4226862" w="5564594">
                <a:moveTo>
                  <a:pt x="0" y="0"/>
                </a:moveTo>
                <a:lnTo>
                  <a:pt x="5564594" y="0"/>
                </a:lnTo>
                <a:lnTo>
                  <a:pt x="5564594" y="4226861"/>
                </a:lnTo>
                <a:lnTo>
                  <a:pt x="0" y="4226861"/>
                </a:lnTo>
                <a:lnTo>
                  <a:pt x="0" y="0"/>
                </a:lnTo>
                <a:close/>
              </a:path>
            </a:pathLst>
          </a:custGeom>
          <a:blipFill>
            <a:blip r:embed="rId9"/>
            <a:stretch>
              <a:fillRect l="0" t="0" r="0" b="0"/>
            </a:stretch>
          </a:blipFill>
        </p:spPr>
      </p:sp>
      <p:sp>
        <p:nvSpPr>
          <p:cNvPr name="Freeform 9" id="9"/>
          <p:cNvSpPr/>
          <p:nvPr/>
        </p:nvSpPr>
        <p:spPr>
          <a:xfrm flipH="false" flipV="false" rot="0">
            <a:off x="11799648" y="1507054"/>
            <a:ext cx="5045296" cy="4380935"/>
          </a:xfrm>
          <a:custGeom>
            <a:avLst/>
            <a:gdLst/>
            <a:ahLst/>
            <a:cxnLst/>
            <a:rect r="r" b="b" t="t" l="l"/>
            <a:pathLst>
              <a:path h="4380935" w="5045296">
                <a:moveTo>
                  <a:pt x="0" y="0"/>
                </a:moveTo>
                <a:lnTo>
                  <a:pt x="5045296" y="0"/>
                </a:lnTo>
                <a:lnTo>
                  <a:pt x="5045296" y="4380935"/>
                </a:lnTo>
                <a:lnTo>
                  <a:pt x="0" y="4380935"/>
                </a:lnTo>
                <a:lnTo>
                  <a:pt x="0" y="0"/>
                </a:lnTo>
                <a:close/>
              </a:path>
            </a:pathLst>
          </a:custGeom>
          <a:blipFill>
            <a:blip r:embed="rId10"/>
            <a:stretch>
              <a:fillRect l="0" t="0" r="0" b="0"/>
            </a:stretch>
          </a:blipFill>
        </p:spPr>
      </p:sp>
      <p:sp>
        <p:nvSpPr>
          <p:cNvPr name="TextBox 10" id="10"/>
          <p:cNvSpPr txBox="true"/>
          <p:nvPr/>
        </p:nvSpPr>
        <p:spPr>
          <a:xfrm rot="0">
            <a:off x="5767314" y="432952"/>
            <a:ext cx="7507326" cy="2110105"/>
          </a:xfrm>
          <a:prstGeom prst="rect">
            <a:avLst/>
          </a:prstGeom>
        </p:spPr>
        <p:txBody>
          <a:bodyPr anchor="t" rtlCol="false" tIns="0" lIns="0" bIns="0" rIns="0">
            <a:spAutoFit/>
          </a:bodyPr>
          <a:lstStyle/>
          <a:p>
            <a:pPr>
              <a:lnSpc>
                <a:spcPts val="8374"/>
              </a:lnSpc>
            </a:pPr>
            <a:r>
              <a:rPr lang="en-US" sz="6699" spc="66">
                <a:solidFill>
                  <a:srgbClr val="1C7378"/>
                </a:solidFill>
                <a:latin typeface="Proxima Nova Bold"/>
              </a:rPr>
              <a:t>XGB CLASSIFIER</a:t>
            </a:r>
          </a:p>
          <a:p>
            <a:pPr>
              <a:lnSpc>
                <a:spcPts val="8374"/>
              </a:lnSpc>
            </a:pPr>
          </a:p>
        </p:txBody>
      </p:sp>
      <p:sp>
        <p:nvSpPr>
          <p:cNvPr name="TextBox 11" id="11"/>
          <p:cNvSpPr txBox="true"/>
          <p:nvPr/>
        </p:nvSpPr>
        <p:spPr>
          <a:xfrm rot="0">
            <a:off x="3478554" y="7090918"/>
            <a:ext cx="7999645" cy="2463800"/>
          </a:xfrm>
          <a:prstGeom prst="rect">
            <a:avLst/>
          </a:prstGeom>
        </p:spPr>
        <p:txBody>
          <a:bodyPr anchor="t" rtlCol="false" tIns="0" lIns="0" bIns="0" rIns="0">
            <a:spAutoFit/>
          </a:bodyPr>
          <a:lstStyle/>
          <a:p>
            <a:pPr marL="431801" indent="-215900" lvl="1">
              <a:lnSpc>
                <a:spcPts val="2800"/>
              </a:lnSpc>
              <a:buFont typeface="Arial"/>
              <a:buChar char="•"/>
            </a:pPr>
            <a:r>
              <a:rPr lang="en-US" sz="2000">
                <a:solidFill>
                  <a:srgbClr val="1C7378"/>
                </a:solidFill>
                <a:latin typeface="Canva Sans Bold"/>
              </a:rPr>
              <a:t>The XGBoost model is doing a good job in terms of recall for the positive class.</a:t>
            </a:r>
          </a:p>
          <a:p>
            <a:pPr>
              <a:lnSpc>
                <a:spcPts val="2800"/>
              </a:lnSpc>
            </a:pPr>
          </a:p>
          <a:p>
            <a:pPr marL="431801" indent="-215900" lvl="1">
              <a:lnSpc>
                <a:spcPts val="2800"/>
              </a:lnSpc>
              <a:buFont typeface="Arial"/>
              <a:buChar char="•"/>
            </a:pPr>
            <a:r>
              <a:rPr lang="en-US" sz="2000">
                <a:solidFill>
                  <a:srgbClr val="1C7378"/>
                </a:solidFill>
                <a:latin typeface="Canva Sans Bold"/>
              </a:rPr>
              <a:t>However, like the Logistic Regression model, it suffers from a high number of false positives, as indicated by the lower precision for class 1.</a:t>
            </a:r>
          </a:p>
          <a:p>
            <a:pPr>
              <a:lnSpc>
                <a:spcPts val="2800"/>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0" y="-451247"/>
            <a:ext cx="18288000" cy="10675779"/>
            <a:chOff x="0" y="0"/>
            <a:chExt cx="7928180" cy="4628144"/>
          </a:xfrm>
        </p:grpSpPr>
        <p:sp>
          <p:nvSpPr>
            <p:cNvPr name="Freeform 3" id="3"/>
            <p:cNvSpPr/>
            <p:nvPr/>
          </p:nvSpPr>
          <p:spPr>
            <a:xfrm flipH="false" flipV="false" rot="0">
              <a:off x="0" y="0"/>
              <a:ext cx="7928180" cy="4628144"/>
            </a:xfrm>
            <a:custGeom>
              <a:avLst/>
              <a:gdLst/>
              <a:ahLst/>
              <a:cxnLst/>
              <a:rect r="r" b="b" t="t" l="l"/>
              <a:pathLst>
                <a:path h="4628144" w="7928180">
                  <a:moveTo>
                    <a:pt x="0" y="0"/>
                  </a:moveTo>
                  <a:lnTo>
                    <a:pt x="7928180" y="0"/>
                  </a:lnTo>
                  <a:lnTo>
                    <a:pt x="7928180" y="4628144"/>
                  </a:lnTo>
                  <a:lnTo>
                    <a:pt x="0" y="4628144"/>
                  </a:lnTo>
                  <a:close/>
                </a:path>
              </a:pathLst>
            </a:custGeom>
            <a:solidFill>
              <a:srgbClr val="CAE7E4"/>
            </a:solidFill>
          </p:spPr>
        </p:sp>
      </p:grpSp>
      <p:sp>
        <p:nvSpPr>
          <p:cNvPr name="Freeform 4" id="4"/>
          <p:cNvSpPr/>
          <p:nvPr/>
        </p:nvSpPr>
        <p:spPr>
          <a:xfrm flipH="false" flipV="false" rot="8100000">
            <a:off x="16215002" y="-2267293"/>
            <a:ext cx="5565859" cy="5414063"/>
          </a:xfrm>
          <a:custGeom>
            <a:avLst/>
            <a:gdLst/>
            <a:ahLst/>
            <a:cxnLst/>
            <a:rect r="r" b="b" t="t" l="l"/>
            <a:pathLst>
              <a:path h="5414063" w="5565859">
                <a:moveTo>
                  <a:pt x="0" y="0"/>
                </a:moveTo>
                <a:lnTo>
                  <a:pt x="5565859" y="0"/>
                </a:lnTo>
                <a:lnTo>
                  <a:pt x="5565859" y="5414063"/>
                </a:lnTo>
                <a:lnTo>
                  <a:pt x="0" y="54140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45883">
            <a:off x="-891494" y="7961735"/>
            <a:ext cx="4645327" cy="5039309"/>
          </a:xfrm>
          <a:custGeom>
            <a:avLst/>
            <a:gdLst/>
            <a:ahLst/>
            <a:cxnLst/>
            <a:rect r="r" b="b" t="t" l="l"/>
            <a:pathLst>
              <a:path h="5039309" w="4645327">
                <a:moveTo>
                  <a:pt x="0" y="0"/>
                </a:moveTo>
                <a:lnTo>
                  <a:pt x="4645327" y="0"/>
                </a:lnTo>
                <a:lnTo>
                  <a:pt x="4645327" y="5039309"/>
                </a:lnTo>
                <a:lnTo>
                  <a:pt x="0" y="50393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594073" y="1009650"/>
            <a:ext cx="7160" cy="362751"/>
          </a:xfrm>
          <a:prstGeom prst="rect">
            <a:avLst/>
          </a:prstGeom>
        </p:spPr>
        <p:txBody>
          <a:bodyPr anchor="t" rtlCol="false" tIns="0" lIns="0" bIns="0" rIns="0">
            <a:spAutoFit/>
          </a:bodyPr>
          <a:lstStyle/>
          <a:p>
            <a:pPr>
              <a:lnSpc>
                <a:spcPts val="2819"/>
              </a:lnSpc>
              <a:spcBef>
                <a:spcPct val="0"/>
              </a:spcBef>
            </a:pPr>
          </a:p>
        </p:txBody>
      </p:sp>
      <p:sp>
        <p:nvSpPr>
          <p:cNvPr name="TextBox 7" id="7"/>
          <p:cNvSpPr txBox="true"/>
          <p:nvPr/>
        </p:nvSpPr>
        <p:spPr>
          <a:xfrm rot="0">
            <a:off x="654454" y="981075"/>
            <a:ext cx="11603749" cy="7911782"/>
          </a:xfrm>
          <a:prstGeom prst="rect">
            <a:avLst/>
          </a:prstGeom>
        </p:spPr>
        <p:txBody>
          <a:bodyPr anchor="t" rtlCol="false" tIns="0" lIns="0" bIns="0" rIns="0">
            <a:spAutoFit/>
          </a:bodyPr>
          <a:lstStyle/>
          <a:p>
            <a:pPr>
              <a:lnSpc>
                <a:spcPts val="3080"/>
              </a:lnSpc>
            </a:pPr>
          </a:p>
          <a:p>
            <a:pPr>
              <a:lnSpc>
                <a:spcPts val="3080"/>
              </a:lnSpc>
            </a:pPr>
            <a:r>
              <a:rPr lang="en-US" sz="2200" spc="22">
                <a:solidFill>
                  <a:srgbClr val="000000"/>
                </a:solidFill>
                <a:latin typeface="Helvetica World Bold"/>
              </a:rPr>
              <a:t>Decision Tree Classifier:</a:t>
            </a:r>
          </a:p>
          <a:p>
            <a:pPr marL="474986" indent="-237493" lvl="1">
              <a:lnSpc>
                <a:spcPts val="3080"/>
              </a:lnSpc>
              <a:buFont typeface="Arial"/>
              <a:buChar char="•"/>
            </a:pPr>
            <a:r>
              <a:rPr lang="en-US" sz="2200" spc="22">
                <a:solidFill>
                  <a:srgbClr val="000000"/>
                </a:solidFill>
                <a:latin typeface="Helvetica World Bold"/>
              </a:rPr>
              <a:t>Accuracy: 74.64%</a:t>
            </a:r>
          </a:p>
          <a:p>
            <a:pPr marL="474986" indent="-237493" lvl="1">
              <a:lnSpc>
                <a:spcPts val="3080"/>
              </a:lnSpc>
              <a:buFont typeface="Arial"/>
              <a:buChar char="•"/>
            </a:pPr>
            <a:r>
              <a:rPr lang="en-US" sz="2200" spc="22">
                <a:solidFill>
                  <a:srgbClr val="000000"/>
                </a:solidFill>
                <a:latin typeface="Helvetica World Bold"/>
              </a:rPr>
              <a:t>The decision tree has a decent recall for the negative class but struggles with precision and recall for the positive class, which shows potential issues with overfitting or underfitting.</a:t>
            </a:r>
          </a:p>
          <a:p>
            <a:pPr>
              <a:lnSpc>
                <a:spcPts val="3080"/>
              </a:lnSpc>
            </a:pPr>
          </a:p>
          <a:p>
            <a:pPr>
              <a:lnSpc>
                <a:spcPts val="3080"/>
              </a:lnSpc>
            </a:pPr>
            <a:r>
              <a:rPr lang="en-US" sz="2200" spc="22">
                <a:solidFill>
                  <a:srgbClr val="000000"/>
                </a:solidFill>
                <a:latin typeface="Helvetica World Bold"/>
              </a:rPr>
              <a:t>Random Forest Classifier:</a:t>
            </a:r>
          </a:p>
          <a:p>
            <a:pPr marL="474986" indent="-237493" lvl="1">
              <a:lnSpc>
                <a:spcPts val="3080"/>
              </a:lnSpc>
              <a:buFont typeface="Arial"/>
              <a:buChar char="•"/>
            </a:pPr>
            <a:r>
              <a:rPr lang="en-US" sz="2200" spc="22">
                <a:solidFill>
                  <a:srgbClr val="000000"/>
                </a:solidFill>
                <a:latin typeface="Helvetica World Bold"/>
              </a:rPr>
              <a:t>Accuracy: 79.93%</a:t>
            </a:r>
          </a:p>
          <a:p>
            <a:pPr marL="474986" indent="-237493" lvl="1">
              <a:lnSpc>
                <a:spcPts val="3080"/>
              </a:lnSpc>
              <a:buFont typeface="Arial"/>
              <a:buChar char="•"/>
            </a:pPr>
            <a:r>
              <a:rPr lang="en-US" sz="2200" spc="22">
                <a:solidFill>
                  <a:srgbClr val="000000"/>
                </a:solidFill>
                <a:latin typeface="Helvetica World Bold"/>
              </a:rPr>
              <a:t>As an ensemble of decision trees, the Random Forest performs better overall compared to a single Decision Tree, particularly in accuracy and the balance between precision and recall.</a:t>
            </a:r>
          </a:p>
          <a:p>
            <a:pPr>
              <a:lnSpc>
                <a:spcPts val="3080"/>
              </a:lnSpc>
            </a:pPr>
          </a:p>
          <a:p>
            <a:pPr>
              <a:lnSpc>
                <a:spcPts val="3080"/>
              </a:lnSpc>
            </a:pPr>
            <a:r>
              <a:rPr lang="en-US" sz="2200" spc="22">
                <a:solidFill>
                  <a:srgbClr val="000000"/>
                </a:solidFill>
                <a:latin typeface="Helvetica World Bold"/>
              </a:rPr>
              <a:t>Gradient Boosting Classifier and Logistic Regression:</a:t>
            </a:r>
          </a:p>
          <a:p>
            <a:pPr marL="474986" indent="-237493" lvl="1">
              <a:lnSpc>
                <a:spcPts val="3080"/>
              </a:lnSpc>
              <a:buFont typeface="Arial"/>
              <a:buChar char="•"/>
            </a:pPr>
            <a:r>
              <a:rPr lang="en-US" sz="2200" spc="22">
                <a:solidFill>
                  <a:srgbClr val="000000"/>
                </a:solidFill>
                <a:latin typeface="Helvetica World Bold"/>
              </a:rPr>
              <a:t>Accuracy: Around 70-71%</a:t>
            </a:r>
          </a:p>
          <a:p>
            <a:pPr marL="474986" indent="-237493" lvl="1">
              <a:lnSpc>
                <a:spcPts val="3080"/>
              </a:lnSpc>
              <a:buFont typeface="Arial"/>
              <a:buChar char="•"/>
            </a:pPr>
            <a:r>
              <a:rPr lang="en-US" sz="2200" spc="22">
                <a:solidFill>
                  <a:srgbClr val="000000"/>
                </a:solidFill>
                <a:latin typeface="Helvetica World Bold"/>
              </a:rPr>
              <a:t>These models show high recall for the positive class but significantly lower precision, suggesting they are better at identifying true positives but at the cost of increased false positives.</a:t>
            </a:r>
          </a:p>
          <a:p>
            <a:pPr>
              <a:lnSpc>
                <a:spcPts val="3080"/>
              </a:lnSpc>
            </a:pPr>
          </a:p>
        </p:txBody>
      </p:sp>
      <p:sp>
        <p:nvSpPr>
          <p:cNvPr name="Freeform 8" id="8"/>
          <p:cNvSpPr/>
          <p:nvPr/>
        </p:nvSpPr>
        <p:spPr>
          <a:xfrm flipH="false" flipV="false" rot="0">
            <a:off x="13144257" y="1200550"/>
            <a:ext cx="4374805" cy="8717909"/>
          </a:xfrm>
          <a:custGeom>
            <a:avLst/>
            <a:gdLst/>
            <a:ahLst/>
            <a:cxnLst/>
            <a:rect r="r" b="b" t="t" l="l"/>
            <a:pathLst>
              <a:path h="8717909" w="4374805">
                <a:moveTo>
                  <a:pt x="0" y="0"/>
                </a:moveTo>
                <a:lnTo>
                  <a:pt x="4374805" y="0"/>
                </a:lnTo>
                <a:lnTo>
                  <a:pt x="4374805" y="8717909"/>
                </a:lnTo>
                <a:lnTo>
                  <a:pt x="0" y="87179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1419129" y="2277349"/>
            <a:ext cx="7354195" cy="6137410"/>
          </a:xfrm>
          <a:custGeom>
            <a:avLst/>
            <a:gdLst/>
            <a:ahLst/>
            <a:cxnLst/>
            <a:rect r="r" b="b" t="t" l="l"/>
            <a:pathLst>
              <a:path h="6137410" w="7354195">
                <a:moveTo>
                  <a:pt x="0" y="0"/>
                </a:moveTo>
                <a:lnTo>
                  <a:pt x="7354195" y="0"/>
                </a:lnTo>
                <a:lnTo>
                  <a:pt x="7354195" y="6137410"/>
                </a:lnTo>
                <a:lnTo>
                  <a:pt x="0" y="61374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21281" y="2958399"/>
            <a:ext cx="4374805" cy="8717909"/>
          </a:xfrm>
          <a:custGeom>
            <a:avLst/>
            <a:gdLst/>
            <a:ahLst/>
            <a:cxnLst/>
            <a:rect r="r" b="b" t="t" l="l"/>
            <a:pathLst>
              <a:path h="8717909" w="4374805">
                <a:moveTo>
                  <a:pt x="0" y="0"/>
                </a:moveTo>
                <a:lnTo>
                  <a:pt x="4374805" y="0"/>
                </a:lnTo>
                <a:lnTo>
                  <a:pt x="4374805" y="8717909"/>
                </a:lnTo>
                <a:lnTo>
                  <a:pt x="0" y="87179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9309814" y="-117387"/>
            <a:ext cx="9199540" cy="10521774"/>
            <a:chOff x="0" y="0"/>
            <a:chExt cx="3988167" cy="4561380"/>
          </a:xfrm>
        </p:grpSpPr>
        <p:sp>
          <p:nvSpPr>
            <p:cNvPr name="Freeform 5" id="5"/>
            <p:cNvSpPr/>
            <p:nvPr/>
          </p:nvSpPr>
          <p:spPr>
            <a:xfrm flipH="false" flipV="false" rot="0">
              <a:off x="0" y="0"/>
              <a:ext cx="3988167" cy="4561380"/>
            </a:xfrm>
            <a:custGeom>
              <a:avLst/>
              <a:gdLst/>
              <a:ahLst/>
              <a:cxnLst/>
              <a:rect r="r" b="b" t="t" l="l"/>
              <a:pathLst>
                <a:path h="4561380" w="3988167">
                  <a:moveTo>
                    <a:pt x="0" y="0"/>
                  </a:moveTo>
                  <a:lnTo>
                    <a:pt x="3988167" y="0"/>
                  </a:lnTo>
                  <a:lnTo>
                    <a:pt x="3988167" y="4561380"/>
                  </a:lnTo>
                  <a:lnTo>
                    <a:pt x="0" y="4561380"/>
                  </a:lnTo>
                  <a:close/>
                </a:path>
              </a:pathLst>
            </a:custGeom>
            <a:solidFill>
              <a:srgbClr val="CAE7E4"/>
            </a:solidFill>
          </p:spPr>
        </p:sp>
      </p:grpSp>
      <p:sp>
        <p:nvSpPr>
          <p:cNvPr name="TextBox 6" id="6"/>
          <p:cNvSpPr txBox="true"/>
          <p:nvPr/>
        </p:nvSpPr>
        <p:spPr>
          <a:xfrm rot="0">
            <a:off x="9827623" y="2449985"/>
            <a:ext cx="8460377" cy="8061586"/>
          </a:xfrm>
          <a:prstGeom prst="rect">
            <a:avLst/>
          </a:prstGeom>
        </p:spPr>
        <p:txBody>
          <a:bodyPr anchor="t" rtlCol="false" tIns="0" lIns="0" bIns="0" rIns="0">
            <a:spAutoFit/>
          </a:bodyPr>
          <a:lstStyle/>
          <a:p>
            <a:pPr>
              <a:lnSpc>
                <a:spcPts val="4010"/>
              </a:lnSpc>
            </a:pPr>
          </a:p>
          <a:p>
            <a:pPr>
              <a:lnSpc>
                <a:spcPts val="4010"/>
              </a:lnSpc>
            </a:pPr>
            <a:r>
              <a:rPr lang="en-US" sz="2864">
                <a:solidFill>
                  <a:srgbClr val="1C7378"/>
                </a:solidFill>
                <a:latin typeface="Proxima Nova Bold"/>
              </a:rPr>
              <a:t>We have used SGD with logistic regression</a:t>
            </a:r>
          </a:p>
          <a:p>
            <a:pPr>
              <a:lnSpc>
                <a:spcPts val="4010"/>
              </a:lnSpc>
            </a:pPr>
          </a:p>
          <a:p>
            <a:pPr>
              <a:lnSpc>
                <a:spcPts val="4010"/>
              </a:lnSpc>
            </a:pPr>
            <a:r>
              <a:rPr lang="en-US" sz="2864">
                <a:solidFill>
                  <a:srgbClr val="1C7378"/>
                </a:solidFill>
                <a:latin typeface="Proxima Nova Bold"/>
              </a:rPr>
              <a:t>Decision Trees &amp; Random Forest models do not use gradient descent in their traditional forms because they are based on entropy or gini impurity calculations for splitting nodes, not on error gradient minimization.</a:t>
            </a:r>
          </a:p>
          <a:p>
            <a:pPr>
              <a:lnSpc>
                <a:spcPts val="4010"/>
              </a:lnSpc>
            </a:pPr>
          </a:p>
          <a:p>
            <a:pPr>
              <a:lnSpc>
                <a:spcPts val="4010"/>
              </a:lnSpc>
            </a:pPr>
            <a:r>
              <a:rPr lang="en-US" sz="2864">
                <a:solidFill>
                  <a:srgbClr val="1C7378"/>
                </a:solidFill>
                <a:latin typeface="Proxima Nova Bold"/>
              </a:rPr>
              <a:t>So we can use an ensemble method that uses gradient descent, like Gradient Boosting Trees (another form of boosting different from XGB) which could potentially yield better performance for optimization.</a:t>
            </a:r>
          </a:p>
          <a:p>
            <a:pPr>
              <a:lnSpc>
                <a:spcPts val="4010"/>
              </a:lnSpc>
            </a:pPr>
          </a:p>
          <a:p>
            <a:pPr>
              <a:lnSpc>
                <a:spcPts val="4010"/>
              </a:lnSpc>
            </a:pPr>
          </a:p>
        </p:txBody>
      </p:sp>
      <p:sp>
        <p:nvSpPr>
          <p:cNvPr name="TextBox 7" id="7"/>
          <p:cNvSpPr txBox="true"/>
          <p:nvPr/>
        </p:nvSpPr>
        <p:spPr>
          <a:xfrm rot="0">
            <a:off x="10066807" y="1000125"/>
            <a:ext cx="7431677" cy="1061720"/>
          </a:xfrm>
          <a:prstGeom prst="rect">
            <a:avLst/>
          </a:prstGeom>
        </p:spPr>
        <p:txBody>
          <a:bodyPr anchor="t" rtlCol="false" tIns="0" lIns="0" bIns="0" rIns="0">
            <a:spAutoFit/>
          </a:bodyPr>
          <a:lstStyle/>
          <a:p>
            <a:pPr>
              <a:lnSpc>
                <a:spcPts val="8499"/>
              </a:lnSpc>
            </a:pPr>
            <a:r>
              <a:rPr lang="en-US" sz="6799" spc="67">
                <a:solidFill>
                  <a:srgbClr val="1C7378"/>
                </a:solidFill>
                <a:latin typeface="Proxima Nova Bold"/>
              </a:rPr>
              <a:t>OPTIMIZER</a:t>
            </a:r>
          </a:p>
        </p:txBody>
      </p:sp>
      <p:sp>
        <p:nvSpPr>
          <p:cNvPr name="Freeform 8" id="8"/>
          <p:cNvSpPr/>
          <p:nvPr/>
        </p:nvSpPr>
        <p:spPr>
          <a:xfrm flipH="false" flipV="false" rot="6699716">
            <a:off x="15218581" y="7850142"/>
            <a:ext cx="4559806" cy="4435448"/>
          </a:xfrm>
          <a:custGeom>
            <a:avLst/>
            <a:gdLst/>
            <a:ahLst/>
            <a:cxnLst/>
            <a:rect r="r" b="b" t="t" l="l"/>
            <a:pathLst>
              <a:path h="4435448" w="4559806">
                <a:moveTo>
                  <a:pt x="0" y="0"/>
                </a:moveTo>
                <a:lnTo>
                  <a:pt x="4559806" y="0"/>
                </a:lnTo>
                <a:lnTo>
                  <a:pt x="4559806" y="4435448"/>
                </a:lnTo>
                <a:lnTo>
                  <a:pt x="0" y="44354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3191645">
            <a:off x="-2898972" y="-2841709"/>
            <a:ext cx="5192042" cy="5555687"/>
          </a:xfrm>
          <a:custGeom>
            <a:avLst/>
            <a:gdLst/>
            <a:ahLst/>
            <a:cxnLst/>
            <a:rect r="r" b="b" t="t" l="l"/>
            <a:pathLst>
              <a:path h="5555687" w="5192042">
                <a:moveTo>
                  <a:pt x="0" y="0"/>
                </a:moveTo>
                <a:lnTo>
                  <a:pt x="5192042" y="0"/>
                </a:lnTo>
                <a:lnTo>
                  <a:pt x="5192042" y="5555687"/>
                </a:lnTo>
                <a:lnTo>
                  <a:pt x="0" y="555568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0" y="-117387"/>
            <a:ext cx="18509354" cy="10521774"/>
            <a:chOff x="0" y="0"/>
            <a:chExt cx="8024141" cy="4561380"/>
          </a:xfrm>
        </p:grpSpPr>
        <p:sp>
          <p:nvSpPr>
            <p:cNvPr name="Freeform 3" id="3"/>
            <p:cNvSpPr/>
            <p:nvPr/>
          </p:nvSpPr>
          <p:spPr>
            <a:xfrm flipH="false" flipV="false" rot="0">
              <a:off x="0" y="0"/>
              <a:ext cx="8024140" cy="4561380"/>
            </a:xfrm>
            <a:custGeom>
              <a:avLst/>
              <a:gdLst/>
              <a:ahLst/>
              <a:cxnLst/>
              <a:rect r="r" b="b" t="t" l="l"/>
              <a:pathLst>
                <a:path h="4561380" w="8024140">
                  <a:moveTo>
                    <a:pt x="0" y="0"/>
                  </a:moveTo>
                  <a:lnTo>
                    <a:pt x="8024140" y="0"/>
                  </a:lnTo>
                  <a:lnTo>
                    <a:pt x="8024140" y="4561380"/>
                  </a:lnTo>
                  <a:lnTo>
                    <a:pt x="0" y="4561380"/>
                  </a:lnTo>
                  <a:close/>
                </a:path>
              </a:pathLst>
            </a:custGeom>
            <a:solidFill>
              <a:srgbClr val="CAE7E4"/>
            </a:solidFill>
          </p:spPr>
        </p:sp>
      </p:grpSp>
      <p:sp>
        <p:nvSpPr>
          <p:cNvPr name="Freeform 4" id="4"/>
          <p:cNvSpPr/>
          <p:nvPr/>
        </p:nvSpPr>
        <p:spPr>
          <a:xfrm flipH="false" flipV="false" rot="6699716">
            <a:off x="15218581" y="7850142"/>
            <a:ext cx="4559806" cy="4435448"/>
          </a:xfrm>
          <a:custGeom>
            <a:avLst/>
            <a:gdLst/>
            <a:ahLst/>
            <a:cxnLst/>
            <a:rect r="r" b="b" t="t" l="l"/>
            <a:pathLst>
              <a:path h="4435448" w="4559806">
                <a:moveTo>
                  <a:pt x="0" y="0"/>
                </a:moveTo>
                <a:lnTo>
                  <a:pt x="4559806" y="0"/>
                </a:lnTo>
                <a:lnTo>
                  <a:pt x="4559806" y="4435448"/>
                </a:lnTo>
                <a:lnTo>
                  <a:pt x="0" y="44354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3191645">
            <a:off x="-2898972" y="-2841709"/>
            <a:ext cx="5192042" cy="5555687"/>
          </a:xfrm>
          <a:custGeom>
            <a:avLst/>
            <a:gdLst/>
            <a:ahLst/>
            <a:cxnLst/>
            <a:rect r="r" b="b" t="t" l="l"/>
            <a:pathLst>
              <a:path h="5555687" w="5192042">
                <a:moveTo>
                  <a:pt x="0" y="0"/>
                </a:moveTo>
                <a:lnTo>
                  <a:pt x="5192042" y="0"/>
                </a:lnTo>
                <a:lnTo>
                  <a:pt x="5192042" y="5555687"/>
                </a:lnTo>
                <a:lnTo>
                  <a:pt x="0" y="55556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11841" y="2275705"/>
            <a:ext cx="4496209" cy="3809637"/>
          </a:xfrm>
          <a:custGeom>
            <a:avLst/>
            <a:gdLst/>
            <a:ahLst/>
            <a:cxnLst/>
            <a:rect r="r" b="b" t="t" l="l"/>
            <a:pathLst>
              <a:path h="3809637" w="4496209">
                <a:moveTo>
                  <a:pt x="0" y="0"/>
                </a:moveTo>
                <a:lnTo>
                  <a:pt x="4496209" y="0"/>
                </a:lnTo>
                <a:lnTo>
                  <a:pt x="4496209" y="3809637"/>
                </a:lnTo>
                <a:lnTo>
                  <a:pt x="0" y="3809637"/>
                </a:lnTo>
                <a:lnTo>
                  <a:pt x="0" y="0"/>
                </a:lnTo>
                <a:close/>
              </a:path>
            </a:pathLst>
          </a:custGeom>
          <a:blipFill>
            <a:blip r:embed="rId6"/>
            <a:stretch>
              <a:fillRect l="0" t="0" r="0" b="0"/>
            </a:stretch>
          </a:blipFill>
        </p:spPr>
      </p:sp>
      <p:sp>
        <p:nvSpPr>
          <p:cNvPr name="Freeform 7" id="7"/>
          <p:cNvSpPr/>
          <p:nvPr/>
        </p:nvSpPr>
        <p:spPr>
          <a:xfrm flipH="false" flipV="false" rot="0">
            <a:off x="12324990" y="1998082"/>
            <a:ext cx="5380810" cy="4087260"/>
          </a:xfrm>
          <a:custGeom>
            <a:avLst/>
            <a:gdLst/>
            <a:ahLst/>
            <a:cxnLst/>
            <a:rect r="r" b="b" t="t" l="l"/>
            <a:pathLst>
              <a:path h="4087260" w="5380810">
                <a:moveTo>
                  <a:pt x="0" y="0"/>
                </a:moveTo>
                <a:lnTo>
                  <a:pt x="5380810" y="0"/>
                </a:lnTo>
                <a:lnTo>
                  <a:pt x="5380810" y="4087260"/>
                </a:lnTo>
                <a:lnTo>
                  <a:pt x="0" y="4087260"/>
                </a:lnTo>
                <a:lnTo>
                  <a:pt x="0" y="0"/>
                </a:lnTo>
                <a:close/>
              </a:path>
            </a:pathLst>
          </a:custGeom>
          <a:blipFill>
            <a:blip r:embed="rId7"/>
            <a:stretch>
              <a:fillRect l="0" t="0" r="0" b="0"/>
            </a:stretch>
          </a:blipFill>
        </p:spPr>
      </p:sp>
      <p:sp>
        <p:nvSpPr>
          <p:cNvPr name="Freeform 8" id="8"/>
          <p:cNvSpPr/>
          <p:nvPr/>
        </p:nvSpPr>
        <p:spPr>
          <a:xfrm flipH="false" flipV="false" rot="0">
            <a:off x="5206716" y="3474783"/>
            <a:ext cx="6851559" cy="2431821"/>
          </a:xfrm>
          <a:custGeom>
            <a:avLst/>
            <a:gdLst/>
            <a:ahLst/>
            <a:cxnLst/>
            <a:rect r="r" b="b" t="t" l="l"/>
            <a:pathLst>
              <a:path h="2431821" w="6851559">
                <a:moveTo>
                  <a:pt x="0" y="0"/>
                </a:moveTo>
                <a:lnTo>
                  <a:pt x="6851559" y="0"/>
                </a:lnTo>
                <a:lnTo>
                  <a:pt x="6851559" y="2431821"/>
                </a:lnTo>
                <a:lnTo>
                  <a:pt x="0" y="2431821"/>
                </a:lnTo>
                <a:lnTo>
                  <a:pt x="0" y="0"/>
                </a:lnTo>
                <a:close/>
              </a:path>
            </a:pathLst>
          </a:custGeom>
          <a:blipFill>
            <a:blip r:embed="rId8"/>
            <a:stretch>
              <a:fillRect l="0" t="0" r="0" b="0"/>
            </a:stretch>
          </a:blipFill>
        </p:spPr>
      </p:sp>
      <p:sp>
        <p:nvSpPr>
          <p:cNvPr name="TextBox 9" id="9"/>
          <p:cNvSpPr txBox="true"/>
          <p:nvPr/>
        </p:nvSpPr>
        <p:spPr>
          <a:xfrm rot="0">
            <a:off x="1410793" y="1110987"/>
            <a:ext cx="8992419" cy="887095"/>
          </a:xfrm>
          <a:prstGeom prst="rect">
            <a:avLst/>
          </a:prstGeom>
        </p:spPr>
        <p:txBody>
          <a:bodyPr anchor="t" rtlCol="false" tIns="0" lIns="0" bIns="0" rIns="0">
            <a:spAutoFit/>
          </a:bodyPr>
          <a:lstStyle/>
          <a:p>
            <a:pPr algn="ctr">
              <a:lnSpc>
                <a:spcPts val="7279"/>
              </a:lnSpc>
            </a:pPr>
            <a:r>
              <a:rPr lang="en-US" sz="5199">
                <a:solidFill>
                  <a:srgbClr val="1C7378"/>
                </a:solidFill>
                <a:latin typeface="Canva Sans Bold"/>
              </a:rPr>
              <a:t>SGD with logistic regression</a:t>
            </a:r>
          </a:p>
        </p:txBody>
      </p:sp>
      <p:sp>
        <p:nvSpPr>
          <p:cNvPr name="TextBox 10" id="10"/>
          <p:cNvSpPr txBox="true"/>
          <p:nvPr/>
        </p:nvSpPr>
        <p:spPr>
          <a:xfrm rot="0">
            <a:off x="1028700" y="6198231"/>
            <a:ext cx="16469784" cy="3749040"/>
          </a:xfrm>
          <a:prstGeom prst="rect">
            <a:avLst/>
          </a:prstGeom>
        </p:spPr>
        <p:txBody>
          <a:bodyPr anchor="t" rtlCol="false" tIns="0" lIns="0" bIns="0" rIns="0">
            <a:spAutoFit/>
          </a:bodyPr>
          <a:lstStyle/>
          <a:p>
            <a:pPr algn="just" marL="518158" indent="-259079" lvl="1">
              <a:lnSpc>
                <a:spcPts val="3359"/>
              </a:lnSpc>
              <a:buFont typeface="Arial"/>
              <a:buChar char="•"/>
            </a:pPr>
            <a:r>
              <a:rPr lang="en-US" sz="2399">
                <a:solidFill>
                  <a:srgbClr val="1C7378"/>
                </a:solidFill>
                <a:latin typeface="Canva Sans Bold"/>
              </a:rPr>
              <a:t>The learning curves for the SGDClassifier are quite stable, with the training and cross-validation scores being close </a:t>
            </a:r>
            <a:r>
              <a:rPr lang="en-US" sz="2399">
                <a:solidFill>
                  <a:srgbClr val="1C7378"/>
                </a:solidFill>
                <a:latin typeface="Canva Sans Bold"/>
              </a:rPr>
              <a:t>to each other throughout the range of training examples. </a:t>
            </a:r>
          </a:p>
          <a:p>
            <a:pPr algn="just">
              <a:lnSpc>
                <a:spcPts val="3359"/>
              </a:lnSpc>
            </a:pPr>
          </a:p>
          <a:p>
            <a:pPr algn="just" marL="518158" indent="-259079" lvl="1">
              <a:lnSpc>
                <a:spcPts val="3359"/>
              </a:lnSpc>
              <a:buFont typeface="Arial"/>
              <a:buChar char="•"/>
            </a:pPr>
            <a:r>
              <a:rPr lang="en-US" sz="2399">
                <a:solidFill>
                  <a:srgbClr val="1C7378"/>
                </a:solidFill>
                <a:latin typeface="Canva Sans Bold"/>
              </a:rPr>
              <a:t>The scores are moderately high, which suggests a decent fit to the data without major overfitting or underfitting issues.</a:t>
            </a:r>
          </a:p>
          <a:p>
            <a:pPr algn="just">
              <a:lnSpc>
                <a:spcPts val="3359"/>
              </a:lnSpc>
            </a:pPr>
          </a:p>
          <a:p>
            <a:pPr algn="just" marL="518158" indent="-259079" lvl="1">
              <a:lnSpc>
                <a:spcPts val="3359"/>
              </a:lnSpc>
              <a:buFont typeface="Arial"/>
              <a:buChar char="•"/>
            </a:pPr>
            <a:r>
              <a:rPr lang="en-US" sz="2399">
                <a:solidFill>
                  <a:srgbClr val="1C7378"/>
                </a:solidFill>
                <a:latin typeface="Canva Sans Bold"/>
              </a:rPr>
              <a:t>The SGDClassifier performs very well for the negative class but not as well for the positive class, particularly in terms of recall. </a:t>
            </a:r>
          </a:p>
          <a:p>
            <a:pPr algn="just">
              <a:lnSpc>
                <a:spcPts val="3359"/>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true" flipV="false" rot="0">
            <a:off x="11407455" y="766697"/>
            <a:ext cx="6364003" cy="9186881"/>
          </a:xfrm>
          <a:custGeom>
            <a:avLst/>
            <a:gdLst/>
            <a:ahLst/>
            <a:cxnLst/>
            <a:rect r="r" b="b" t="t" l="l"/>
            <a:pathLst>
              <a:path h="9186881" w="6364003">
                <a:moveTo>
                  <a:pt x="6364004" y="0"/>
                </a:moveTo>
                <a:lnTo>
                  <a:pt x="0" y="0"/>
                </a:lnTo>
                <a:lnTo>
                  <a:pt x="0" y="9186881"/>
                </a:lnTo>
                <a:lnTo>
                  <a:pt x="6364004" y="9186881"/>
                </a:lnTo>
                <a:lnTo>
                  <a:pt x="6364004"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73434" y="36133"/>
            <a:ext cx="11550562" cy="10648009"/>
            <a:chOff x="0" y="0"/>
            <a:chExt cx="5007378" cy="4616105"/>
          </a:xfrm>
        </p:grpSpPr>
        <p:sp>
          <p:nvSpPr>
            <p:cNvPr name="Freeform 4" id="4"/>
            <p:cNvSpPr/>
            <p:nvPr/>
          </p:nvSpPr>
          <p:spPr>
            <a:xfrm flipH="false" flipV="false" rot="0">
              <a:off x="0" y="0"/>
              <a:ext cx="5007378" cy="4616105"/>
            </a:xfrm>
            <a:custGeom>
              <a:avLst/>
              <a:gdLst/>
              <a:ahLst/>
              <a:cxnLst/>
              <a:rect r="r" b="b" t="t" l="l"/>
              <a:pathLst>
                <a:path h="4616105" w="5007378">
                  <a:moveTo>
                    <a:pt x="0" y="0"/>
                  </a:moveTo>
                  <a:lnTo>
                    <a:pt x="5007378" y="0"/>
                  </a:lnTo>
                  <a:lnTo>
                    <a:pt x="5007378" y="4616105"/>
                  </a:lnTo>
                  <a:lnTo>
                    <a:pt x="0" y="4616105"/>
                  </a:lnTo>
                  <a:close/>
                </a:path>
              </a:pathLst>
            </a:custGeom>
            <a:solidFill>
              <a:srgbClr val="CAE7E4"/>
            </a:solidFill>
          </p:spPr>
        </p:sp>
      </p:grpSp>
      <p:sp>
        <p:nvSpPr>
          <p:cNvPr name="TextBox 5" id="5"/>
          <p:cNvSpPr txBox="true"/>
          <p:nvPr/>
        </p:nvSpPr>
        <p:spPr>
          <a:xfrm rot="0">
            <a:off x="1028700" y="738122"/>
            <a:ext cx="9564254" cy="1061720"/>
          </a:xfrm>
          <a:prstGeom prst="rect">
            <a:avLst/>
          </a:prstGeom>
        </p:spPr>
        <p:txBody>
          <a:bodyPr anchor="t" rtlCol="false" tIns="0" lIns="0" bIns="0" rIns="0">
            <a:spAutoFit/>
          </a:bodyPr>
          <a:lstStyle/>
          <a:p>
            <a:pPr>
              <a:lnSpc>
                <a:spcPts val="8499"/>
              </a:lnSpc>
            </a:pPr>
            <a:r>
              <a:rPr lang="en-US" sz="6799" spc="67">
                <a:solidFill>
                  <a:srgbClr val="1C7378"/>
                </a:solidFill>
                <a:latin typeface="Proxima Nova Bold"/>
              </a:rPr>
              <a:t>PROBLEM STATEMENT</a:t>
            </a:r>
          </a:p>
        </p:txBody>
      </p:sp>
      <p:sp>
        <p:nvSpPr>
          <p:cNvPr name="TextBox 6" id="6"/>
          <p:cNvSpPr txBox="true"/>
          <p:nvPr/>
        </p:nvSpPr>
        <p:spPr>
          <a:xfrm rot="0">
            <a:off x="660645" y="2196808"/>
            <a:ext cx="10746811" cy="7313930"/>
          </a:xfrm>
          <a:prstGeom prst="rect">
            <a:avLst/>
          </a:prstGeom>
        </p:spPr>
        <p:txBody>
          <a:bodyPr anchor="t" rtlCol="false" tIns="0" lIns="0" bIns="0" rIns="0">
            <a:spAutoFit/>
          </a:bodyPr>
          <a:lstStyle/>
          <a:p>
            <a:pPr marL="820419" indent="-410209" lvl="1">
              <a:lnSpc>
                <a:spcPts val="5319"/>
              </a:lnSpc>
              <a:buFont typeface="Arial"/>
              <a:buChar char="•"/>
            </a:pPr>
            <a:r>
              <a:rPr lang="en-US" sz="3799">
                <a:solidFill>
                  <a:srgbClr val="1C7378"/>
                </a:solidFill>
                <a:latin typeface="Proxima Nova"/>
              </a:rPr>
              <a:t>Diabetes is a chronic condition characterized by high blood sugar levels, which can lead to serious complications such as heart disease, stroke, and kidney failure if not managed effectively. </a:t>
            </a:r>
          </a:p>
          <a:p>
            <a:pPr marL="820419" indent="-410209" lvl="1">
              <a:lnSpc>
                <a:spcPts val="5319"/>
              </a:lnSpc>
              <a:buFont typeface="Arial"/>
              <a:buChar char="•"/>
            </a:pPr>
            <a:r>
              <a:rPr lang="en-US" sz="3799">
                <a:solidFill>
                  <a:srgbClr val="1C7378"/>
                </a:solidFill>
                <a:latin typeface="Proxima Nova"/>
              </a:rPr>
              <a:t>Early detection and intervention are crucial for improving outcomes and reducing the burden of the disease. </a:t>
            </a:r>
          </a:p>
          <a:p>
            <a:pPr marL="820419" indent="-410209" lvl="1">
              <a:lnSpc>
                <a:spcPts val="5319"/>
              </a:lnSpc>
              <a:buFont typeface="Arial"/>
              <a:buChar char="•"/>
            </a:pPr>
            <a:r>
              <a:rPr lang="en-US" sz="3799">
                <a:solidFill>
                  <a:srgbClr val="1C7378"/>
                </a:solidFill>
                <a:latin typeface="Proxima Nova"/>
              </a:rPr>
              <a:t>Machine learning techniques offer promising results for predicting diabetes risk based on various health and demographic factors.</a:t>
            </a:r>
          </a:p>
        </p:txBody>
      </p:sp>
      <p:sp>
        <p:nvSpPr>
          <p:cNvPr name="Freeform 7" id="7"/>
          <p:cNvSpPr/>
          <p:nvPr/>
        </p:nvSpPr>
        <p:spPr>
          <a:xfrm flipH="false" flipV="false" rot="8245086">
            <a:off x="16504259" y="-2151092"/>
            <a:ext cx="4857299" cy="4724827"/>
          </a:xfrm>
          <a:custGeom>
            <a:avLst/>
            <a:gdLst/>
            <a:ahLst/>
            <a:cxnLst/>
            <a:rect r="r" b="b" t="t" l="l"/>
            <a:pathLst>
              <a:path h="4724827" w="4857299">
                <a:moveTo>
                  <a:pt x="0" y="0"/>
                </a:moveTo>
                <a:lnTo>
                  <a:pt x="4857299" y="0"/>
                </a:lnTo>
                <a:lnTo>
                  <a:pt x="4857299" y="4724827"/>
                </a:lnTo>
                <a:lnTo>
                  <a:pt x="0" y="47248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10800000">
            <a:off x="-1720299" y="8394107"/>
            <a:ext cx="4761888" cy="4580071"/>
          </a:xfrm>
          <a:custGeom>
            <a:avLst/>
            <a:gdLst/>
            <a:ahLst/>
            <a:cxnLst/>
            <a:rect r="r" b="b" t="t" l="l"/>
            <a:pathLst>
              <a:path h="4580071" w="4761888">
                <a:moveTo>
                  <a:pt x="0" y="0"/>
                </a:moveTo>
                <a:lnTo>
                  <a:pt x="4761888" y="0"/>
                </a:lnTo>
                <a:lnTo>
                  <a:pt x="4761888" y="4580070"/>
                </a:lnTo>
                <a:lnTo>
                  <a:pt x="0" y="45800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0" y="-117387"/>
            <a:ext cx="18509354" cy="10521774"/>
            <a:chOff x="0" y="0"/>
            <a:chExt cx="8024141" cy="4561380"/>
          </a:xfrm>
        </p:grpSpPr>
        <p:sp>
          <p:nvSpPr>
            <p:cNvPr name="Freeform 3" id="3"/>
            <p:cNvSpPr/>
            <p:nvPr/>
          </p:nvSpPr>
          <p:spPr>
            <a:xfrm flipH="false" flipV="false" rot="0">
              <a:off x="0" y="0"/>
              <a:ext cx="8024140" cy="4561380"/>
            </a:xfrm>
            <a:custGeom>
              <a:avLst/>
              <a:gdLst/>
              <a:ahLst/>
              <a:cxnLst/>
              <a:rect r="r" b="b" t="t" l="l"/>
              <a:pathLst>
                <a:path h="4561380" w="8024140">
                  <a:moveTo>
                    <a:pt x="0" y="0"/>
                  </a:moveTo>
                  <a:lnTo>
                    <a:pt x="8024140" y="0"/>
                  </a:lnTo>
                  <a:lnTo>
                    <a:pt x="8024140" y="4561380"/>
                  </a:lnTo>
                  <a:lnTo>
                    <a:pt x="0" y="4561380"/>
                  </a:lnTo>
                  <a:close/>
                </a:path>
              </a:pathLst>
            </a:custGeom>
            <a:solidFill>
              <a:srgbClr val="CAE7E4"/>
            </a:solidFill>
          </p:spPr>
        </p:sp>
      </p:grpSp>
      <p:sp>
        <p:nvSpPr>
          <p:cNvPr name="Freeform 4" id="4"/>
          <p:cNvSpPr/>
          <p:nvPr/>
        </p:nvSpPr>
        <p:spPr>
          <a:xfrm flipH="false" flipV="false" rot="6699716">
            <a:off x="15218581" y="7850142"/>
            <a:ext cx="4559806" cy="4435448"/>
          </a:xfrm>
          <a:custGeom>
            <a:avLst/>
            <a:gdLst/>
            <a:ahLst/>
            <a:cxnLst/>
            <a:rect r="r" b="b" t="t" l="l"/>
            <a:pathLst>
              <a:path h="4435448" w="4559806">
                <a:moveTo>
                  <a:pt x="0" y="0"/>
                </a:moveTo>
                <a:lnTo>
                  <a:pt x="4559806" y="0"/>
                </a:lnTo>
                <a:lnTo>
                  <a:pt x="4559806" y="4435448"/>
                </a:lnTo>
                <a:lnTo>
                  <a:pt x="0" y="44354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3191645">
            <a:off x="-2898972" y="-2841709"/>
            <a:ext cx="5192042" cy="5555687"/>
          </a:xfrm>
          <a:custGeom>
            <a:avLst/>
            <a:gdLst/>
            <a:ahLst/>
            <a:cxnLst/>
            <a:rect r="r" b="b" t="t" l="l"/>
            <a:pathLst>
              <a:path h="5555687" w="5192042">
                <a:moveTo>
                  <a:pt x="0" y="0"/>
                </a:moveTo>
                <a:lnTo>
                  <a:pt x="5192042" y="0"/>
                </a:lnTo>
                <a:lnTo>
                  <a:pt x="5192042" y="5555687"/>
                </a:lnTo>
                <a:lnTo>
                  <a:pt x="0" y="55556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953868" y="3496615"/>
            <a:ext cx="7325304" cy="2407760"/>
          </a:xfrm>
          <a:custGeom>
            <a:avLst/>
            <a:gdLst/>
            <a:ahLst/>
            <a:cxnLst/>
            <a:rect r="r" b="b" t="t" l="l"/>
            <a:pathLst>
              <a:path h="2407760" w="7325304">
                <a:moveTo>
                  <a:pt x="0" y="0"/>
                </a:moveTo>
                <a:lnTo>
                  <a:pt x="7325304" y="0"/>
                </a:lnTo>
                <a:lnTo>
                  <a:pt x="7325304" y="2407760"/>
                </a:lnTo>
                <a:lnTo>
                  <a:pt x="0" y="2407760"/>
                </a:lnTo>
                <a:lnTo>
                  <a:pt x="0" y="0"/>
                </a:lnTo>
                <a:close/>
              </a:path>
            </a:pathLst>
          </a:custGeom>
          <a:blipFill>
            <a:blip r:embed="rId6"/>
            <a:stretch>
              <a:fillRect l="0" t="0" r="0" b="0"/>
            </a:stretch>
          </a:blipFill>
        </p:spPr>
      </p:sp>
      <p:sp>
        <p:nvSpPr>
          <p:cNvPr name="Freeform 7" id="7"/>
          <p:cNvSpPr/>
          <p:nvPr/>
        </p:nvSpPr>
        <p:spPr>
          <a:xfrm flipH="false" flipV="false" rot="0">
            <a:off x="463515" y="2140052"/>
            <a:ext cx="4442728" cy="3764323"/>
          </a:xfrm>
          <a:custGeom>
            <a:avLst/>
            <a:gdLst/>
            <a:ahLst/>
            <a:cxnLst/>
            <a:rect r="r" b="b" t="t" l="l"/>
            <a:pathLst>
              <a:path h="3764323" w="4442728">
                <a:moveTo>
                  <a:pt x="0" y="0"/>
                </a:moveTo>
                <a:lnTo>
                  <a:pt x="4442728" y="0"/>
                </a:lnTo>
                <a:lnTo>
                  <a:pt x="4442728" y="3764323"/>
                </a:lnTo>
                <a:lnTo>
                  <a:pt x="0" y="3764323"/>
                </a:lnTo>
                <a:lnTo>
                  <a:pt x="0" y="0"/>
                </a:lnTo>
                <a:close/>
              </a:path>
            </a:pathLst>
          </a:custGeom>
          <a:blipFill>
            <a:blip r:embed="rId7"/>
            <a:stretch>
              <a:fillRect l="0" t="0" r="0" b="0"/>
            </a:stretch>
          </a:blipFill>
        </p:spPr>
      </p:sp>
      <p:sp>
        <p:nvSpPr>
          <p:cNvPr name="Freeform 8" id="8"/>
          <p:cNvSpPr/>
          <p:nvPr/>
        </p:nvSpPr>
        <p:spPr>
          <a:xfrm flipH="false" flipV="false" rot="0">
            <a:off x="12326797" y="1975965"/>
            <a:ext cx="5171687" cy="3928410"/>
          </a:xfrm>
          <a:custGeom>
            <a:avLst/>
            <a:gdLst/>
            <a:ahLst/>
            <a:cxnLst/>
            <a:rect r="r" b="b" t="t" l="l"/>
            <a:pathLst>
              <a:path h="3928410" w="5171687">
                <a:moveTo>
                  <a:pt x="0" y="0"/>
                </a:moveTo>
                <a:lnTo>
                  <a:pt x="5171687" y="0"/>
                </a:lnTo>
                <a:lnTo>
                  <a:pt x="5171687" y="3928410"/>
                </a:lnTo>
                <a:lnTo>
                  <a:pt x="0" y="3928410"/>
                </a:lnTo>
                <a:lnTo>
                  <a:pt x="0" y="0"/>
                </a:lnTo>
                <a:close/>
              </a:path>
            </a:pathLst>
          </a:custGeom>
          <a:blipFill>
            <a:blip r:embed="rId8"/>
            <a:stretch>
              <a:fillRect l="0" t="0" r="0" b="0"/>
            </a:stretch>
          </a:blipFill>
        </p:spPr>
      </p:sp>
      <p:sp>
        <p:nvSpPr>
          <p:cNvPr name="TextBox 9" id="9"/>
          <p:cNvSpPr txBox="true"/>
          <p:nvPr/>
        </p:nvSpPr>
        <p:spPr>
          <a:xfrm rot="0">
            <a:off x="1931394" y="1110987"/>
            <a:ext cx="7951217" cy="887095"/>
          </a:xfrm>
          <a:prstGeom prst="rect">
            <a:avLst/>
          </a:prstGeom>
        </p:spPr>
        <p:txBody>
          <a:bodyPr anchor="t" rtlCol="false" tIns="0" lIns="0" bIns="0" rIns="0">
            <a:spAutoFit/>
          </a:bodyPr>
          <a:lstStyle/>
          <a:p>
            <a:pPr algn="ctr">
              <a:lnSpc>
                <a:spcPts val="7279"/>
              </a:lnSpc>
            </a:pPr>
            <a:r>
              <a:rPr lang="en-US" sz="5199">
                <a:solidFill>
                  <a:srgbClr val="1C7378"/>
                </a:solidFill>
                <a:latin typeface="Canva Sans Bold"/>
              </a:rPr>
              <a:t>Gradient Boosting Trees </a:t>
            </a:r>
          </a:p>
        </p:txBody>
      </p:sp>
      <p:sp>
        <p:nvSpPr>
          <p:cNvPr name="TextBox 10" id="10"/>
          <p:cNvSpPr txBox="true"/>
          <p:nvPr/>
        </p:nvSpPr>
        <p:spPr>
          <a:xfrm rot="0">
            <a:off x="1028700" y="6188706"/>
            <a:ext cx="16230600" cy="3447450"/>
          </a:xfrm>
          <a:prstGeom prst="rect">
            <a:avLst/>
          </a:prstGeom>
        </p:spPr>
        <p:txBody>
          <a:bodyPr anchor="t" rtlCol="false" tIns="0" lIns="0" bIns="0" rIns="0">
            <a:spAutoFit/>
          </a:bodyPr>
          <a:lstStyle/>
          <a:p>
            <a:pPr algn="just">
              <a:lnSpc>
                <a:spcPts val="3976"/>
              </a:lnSpc>
            </a:pPr>
          </a:p>
          <a:p>
            <a:pPr algn="just" marL="613229" indent="-306615" lvl="1">
              <a:lnSpc>
                <a:spcPts val="3976"/>
              </a:lnSpc>
              <a:buFont typeface="Arial"/>
              <a:buChar char="•"/>
            </a:pPr>
            <a:r>
              <a:rPr lang="en-US" sz="2840">
                <a:solidFill>
                  <a:srgbClr val="1C7378"/>
                </a:solidFill>
                <a:latin typeface="Canva Sans Bold"/>
              </a:rPr>
              <a:t>The learning curves show that the training and cross-validation scores are close together, which usually indicates good generalization.</a:t>
            </a:r>
          </a:p>
          <a:p>
            <a:pPr algn="just">
              <a:lnSpc>
                <a:spcPts val="3976"/>
              </a:lnSpc>
            </a:pPr>
          </a:p>
          <a:p>
            <a:pPr algn="just" marL="613229" indent="-306615" lvl="1">
              <a:lnSpc>
                <a:spcPts val="3976"/>
              </a:lnSpc>
              <a:buFont typeface="Arial"/>
              <a:buChar char="•"/>
            </a:pPr>
            <a:r>
              <a:rPr lang="en-US" sz="2840">
                <a:solidFill>
                  <a:srgbClr val="1C7378"/>
                </a:solidFill>
                <a:latin typeface="Canva Sans Bold"/>
              </a:rPr>
              <a:t>Given the importance of not missing true positive cases in medical diagnoses, the low recall for the diabetes class is a significant concern.</a:t>
            </a:r>
          </a:p>
          <a:p>
            <a:pPr algn="just">
              <a:lnSpc>
                <a:spcPts val="3976"/>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2732914" y="2723690"/>
            <a:ext cx="7354195" cy="6137410"/>
          </a:xfrm>
          <a:custGeom>
            <a:avLst/>
            <a:gdLst/>
            <a:ahLst/>
            <a:cxnLst/>
            <a:rect r="r" b="b" t="t" l="l"/>
            <a:pathLst>
              <a:path h="6137410" w="7354195">
                <a:moveTo>
                  <a:pt x="0" y="0"/>
                </a:moveTo>
                <a:lnTo>
                  <a:pt x="7354195" y="0"/>
                </a:lnTo>
                <a:lnTo>
                  <a:pt x="7354195" y="6137409"/>
                </a:lnTo>
                <a:lnTo>
                  <a:pt x="0" y="61374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15713" y="4084877"/>
            <a:ext cx="4374805" cy="8717909"/>
          </a:xfrm>
          <a:custGeom>
            <a:avLst/>
            <a:gdLst/>
            <a:ahLst/>
            <a:cxnLst/>
            <a:rect r="r" b="b" t="t" l="l"/>
            <a:pathLst>
              <a:path h="8717909" w="4374805">
                <a:moveTo>
                  <a:pt x="0" y="0"/>
                </a:moveTo>
                <a:lnTo>
                  <a:pt x="4374805" y="0"/>
                </a:lnTo>
                <a:lnTo>
                  <a:pt x="4374805" y="8717909"/>
                </a:lnTo>
                <a:lnTo>
                  <a:pt x="0" y="87179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5781600" y="-117387"/>
            <a:ext cx="12727754" cy="10521774"/>
            <a:chOff x="0" y="0"/>
            <a:chExt cx="5517712" cy="4561380"/>
          </a:xfrm>
        </p:grpSpPr>
        <p:sp>
          <p:nvSpPr>
            <p:cNvPr name="Freeform 5" id="5"/>
            <p:cNvSpPr/>
            <p:nvPr/>
          </p:nvSpPr>
          <p:spPr>
            <a:xfrm flipH="false" flipV="false" rot="0">
              <a:off x="0" y="0"/>
              <a:ext cx="5517712" cy="4561380"/>
            </a:xfrm>
            <a:custGeom>
              <a:avLst/>
              <a:gdLst/>
              <a:ahLst/>
              <a:cxnLst/>
              <a:rect r="r" b="b" t="t" l="l"/>
              <a:pathLst>
                <a:path h="4561380" w="5517712">
                  <a:moveTo>
                    <a:pt x="0" y="0"/>
                  </a:moveTo>
                  <a:lnTo>
                    <a:pt x="5517712" y="0"/>
                  </a:lnTo>
                  <a:lnTo>
                    <a:pt x="5517712" y="4561380"/>
                  </a:lnTo>
                  <a:lnTo>
                    <a:pt x="0" y="4561380"/>
                  </a:lnTo>
                  <a:close/>
                </a:path>
              </a:pathLst>
            </a:custGeom>
            <a:solidFill>
              <a:srgbClr val="CAE7E4"/>
            </a:solidFill>
          </p:spPr>
        </p:sp>
      </p:grpSp>
      <p:sp>
        <p:nvSpPr>
          <p:cNvPr name="TextBox 6" id="6"/>
          <p:cNvSpPr txBox="true"/>
          <p:nvPr/>
        </p:nvSpPr>
        <p:spPr>
          <a:xfrm rot="0">
            <a:off x="6085814" y="2325504"/>
            <a:ext cx="11731850" cy="7439735"/>
          </a:xfrm>
          <a:prstGeom prst="rect">
            <a:avLst/>
          </a:prstGeom>
        </p:spPr>
        <p:txBody>
          <a:bodyPr anchor="t" rtlCol="false" tIns="0" lIns="0" bIns="0" rIns="0">
            <a:spAutoFit/>
          </a:bodyPr>
          <a:lstStyle/>
          <a:p>
            <a:pPr>
              <a:lnSpc>
                <a:spcPts val="4160"/>
              </a:lnSpc>
            </a:pPr>
            <a:r>
              <a:rPr lang="en-US" sz="2972">
                <a:solidFill>
                  <a:srgbClr val="1C7378"/>
                </a:solidFill>
                <a:latin typeface="Proxima Nova Bold"/>
              </a:rPr>
              <a:t>Hyperparameter tuning is crucial for optimizing machine learning models to achieve the best performance. For tuning a Gradient Boosting model, you can use both Grid Search and Random Search, similar to how you would for other models.</a:t>
            </a:r>
          </a:p>
          <a:p>
            <a:pPr>
              <a:lnSpc>
                <a:spcPts val="4160"/>
              </a:lnSpc>
            </a:pPr>
          </a:p>
          <a:p>
            <a:pPr>
              <a:lnSpc>
                <a:spcPts val="5140"/>
              </a:lnSpc>
            </a:pPr>
            <a:r>
              <a:rPr lang="en-US" sz="3672">
                <a:solidFill>
                  <a:srgbClr val="1C7378"/>
                </a:solidFill>
                <a:latin typeface="Proxima Nova Bold"/>
              </a:rPr>
              <a:t>Important Hyperparameters for Gradient Boosting</a:t>
            </a:r>
          </a:p>
          <a:p>
            <a:pPr>
              <a:lnSpc>
                <a:spcPts val="4160"/>
              </a:lnSpc>
            </a:pPr>
          </a:p>
          <a:p>
            <a:pPr marL="641665" indent="-320833" lvl="1">
              <a:lnSpc>
                <a:spcPts val="4160"/>
              </a:lnSpc>
              <a:buFont typeface="Arial"/>
              <a:buChar char="•"/>
            </a:pPr>
            <a:r>
              <a:rPr lang="en-US" sz="2972">
                <a:solidFill>
                  <a:srgbClr val="1C7378"/>
                </a:solidFill>
                <a:latin typeface="Proxima Nova Bold"/>
              </a:rPr>
              <a:t>n_estimators: Number of boosting stages to perform. More stages can lead to a better model but also to overfitting.</a:t>
            </a:r>
          </a:p>
          <a:p>
            <a:pPr marL="641665" indent="-320833" lvl="1">
              <a:lnSpc>
                <a:spcPts val="4160"/>
              </a:lnSpc>
              <a:buFont typeface="Arial"/>
              <a:buChar char="•"/>
            </a:pPr>
            <a:r>
              <a:rPr lang="en-US" sz="2972">
                <a:solidFill>
                  <a:srgbClr val="1C7378"/>
                </a:solidFill>
                <a:latin typeface="Proxima Nova Bold"/>
              </a:rPr>
              <a:t>learning_rate: Controls the contribution of each tree. There is a trade-off between learning rate and number of trees.</a:t>
            </a:r>
          </a:p>
          <a:p>
            <a:pPr marL="641665" indent="-320833" lvl="1">
              <a:lnSpc>
                <a:spcPts val="4160"/>
              </a:lnSpc>
              <a:buFont typeface="Arial"/>
              <a:buChar char="•"/>
            </a:pPr>
            <a:r>
              <a:rPr lang="en-US" sz="2972">
                <a:solidFill>
                  <a:srgbClr val="1C7378"/>
                </a:solidFill>
                <a:latin typeface="Proxima Nova Bold"/>
              </a:rPr>
              <a:t>max_depth: Maximum depth of the individual regression estimators. Controls the complexity of the model.</a:t>
            </a:r>
          </a:p>
          <a:p>
            <a:pPr>
              <a:lnSpc>
                <a:spcPts val="4160"/>
              </a:lnSpc>
            </a:pPr>
          </a:p>
        </p:txBody>
      </p:sp>
      <p:sp>
        <p:nvSpPr>
          <p:cNvPr name="TextBox 7" id="7"/>
          <p:cNvSpPr txBox="true"/>
          <p:nvPr/>
        </p:nvSpPr>
        <p:spPr>
          <a:xfrm rot="0">
            <a:off x="5977488" y="872599"/>
            <a:ext cx="13067174" cy="1061720"/>
          </a:xfrm>
          <a:prstGeom prst="rect">
            <a:avLst/>
          </a:prstGeom>
        </p:spPr>
        <p:txBody>
          <a:bodyPr anchor="t" rtlCol="false" tIns="0" lIns="0" bIns="0" rIns="0">
            <a:spAutoFit/>
          </a:bodyPr>
          <a:lstStyle/>
          <a:p>
            <a:pPr>
              <a:lnSpc>
                <a:spcPts val="8499"/>
              </a:lnSpc>
            </a:pPr>
            <a:r>
              <a:rPr lang="en-US" sz="6799" spc="67">
                <a:solidFill>
                  <a:srgbClr val="1C7378"/>
                </a:solidFill>
                <a:latin typeface="Proxima Nova Bold"/>
              </a:rPr>
              <a:t>HYPERPARAMETER TUNING</a:t>
            </a:r>
          </a:p>
        </p:txBody>
      </p:sp>
      <p:sp>
        <p:nvSpPr>
          <p:cNvPr name="Freeform 8" id="8"/>
          <p:cNvSpPr/>
          <p:nvPr/>
        </p:nvSpPr>
        <p:spPr>
          <a:xfrm flipH="false" flipV="false" rot="6699716">
            <a:off x="15218581" y="7850142"/>
            <a:ext cx="4559806" cy="4435448"/>
          </a:xfrm>
          <a:custGeom>
            <a:avLst/>
            <a:gdLst/>
            <a:ahLst/>
            <a:cxnLst/>
            <a:rect r="r" b="b" t="t" l="l"/>
            <a:pathLst>
              <a:path h="4435448" w="4559806">
                <a:moveTo>
                  <a:pt x="0" y="0"/>
                </a:moveTo>
                <a:lnTo>
                  <a:pt x="4559806" y="0"/>
                </a:lnTo>
                <a:lnTo>
                  <a:pt x="4559806" y="4435448"/>
                </a:lnTo>
                <a:lnTo>
                  <a:pt x="0" y="44354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3191645">
            <a:off x="-2898972" y="-2841709"/>
            <a:ext cx="5192042" cy="5555687"/>
          </a:xfrm>
          <a:custGeom>
            <a:avLst/>
            <a:gdLst/>
            <a:ahLst/>
            <a:cxnLst/>
            <a:rect r="r" b="b" t="t" l="l"/>
            <a:pathLst>
              <a:path h="5555687" w="5192042">
                <a:moveTo>
                  <a:pt x="0" y="0"/>
                </a:moveTo>
                <a:lnTo>
                  <a:pt x="5192042" y="0"/>
                </a:lnTo>
                <a:lnTo>
                  <a:pt x="5192042" y="5555687"/>
                </a:lnTo>
                <a:lnTo>
                  <a:pt x="0" y="555568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0" y="-117387"/>
            <a:ext cx="18509354" cy="10521774"/>
            <a:chOff x="0" y="0"/>
            <a:chExt cx="8024141" cy="4561380"/>
          </a:xfrm>
        </p:grpSpPr>
        <p:sp>
          <p:nvSpPr>
            <p:cNvPr name="Freeform 3" id="3"/>
            <p:cNvSpPr/>
            <p:nvPr/>
          </p:nvSpPr>
          <p:spPr>
            <a:xfrm flipH="false" flipV="false" rot="0">
              <a:off x="0" y="0"/>
              <a:ext cx="8024140" cy="4561380"/>
            </a:xfrm>
            <a:custGeom>
              <a:avLst/>
              <a:gdLst/>
              <a:ahLst/>
              <a:cxnLst/>
              <a:rect r="r" b="b" t="t" l="l"/>
              <a:pathLst>
                <a:path h="4561380" w="8024140">
                  <a:moveTo>
                    <a:pt x="0" y="0"/>
                  </a:moveTo>
                  <a:lnTo>
                    <a:pt x="8024140" y="0"/>
                  </a:lnTo>
                  <a:lnTo>
                    <a:pt x="8024140" y="4561380"/>
                  </a:lnTo>
                  <a:lnTo>
                    <a:pt x="0" y="4561380"/>
                  </a:lnTo>
                  <a:close/>
                </a:path>
              </a:pathLst>
            </a:custGeom>
            <a:solidFill>
              <a:srgbClr val="CAE7E4"/>
            </a:solidFill>
          </p:spPr>
        </p:sp>
      </p:grpSp>
      <p:sp>
        <p:nvSpPr>
          <p:cNvPr name="TextBox 4" id="4"/>
          <p:cNvSpPr txBox="true"/>
          <p:nvPr/>
        </p:nvSpPr>
        <p:spPr>
          <a:xfrm rot="0">
            <a:off x="2938122" y="681310"/>
            <a:ext cx="13067174" cy="1061720"/>
          </a:xfrm>
          <a:prstGeom prst="rect">
            <a:avLst/>
          </a:prstGeom>
        </p:spPr>
        <p:txBody>
          <a:bodyPr anchor="t" rtlCol="false" tIns="0" lIns="0" bIns="0" rIns="0">
            <a:spAutoFit/>
          </a:bodyPr>
          <a:lstStyle/>
          <a:p>
            <a:pPr>
              <a:lnSpc>
                <a:spcPts val="8499"/>
              </a:lnSpc>
            </a:pPr>
            <a:r>
              <a:rPr lang="en-US" sz="6799" spc="67">
                <a:solidFill>
                  <a:srgbClr val="1C7378"/>
                </a:solidFill>
                <a:latin typeface="Proxima Nova Bold"/>
              </a:rPr>
              <a:t>HYPERPARAMETER TUNING</a:t>
            </a:r>
          </a:p>
        </p:txBody>
      </p:sp>
      <p:sp>
        <p:nvSpPr>
          <p:cNvPr name="Freeform 5" id="5"/>
          <p:cNvSpPr/>
          <p:nvPr/>
        </p:nvSpPr>
        <p:spPr>
          <a:xfrm flipH="false" flipV="false" rot="6699716">
            <a:off x="15218581" y="7850142"/>
            <a:ext cx="4559806" cy="4435448"/>
          </a:xfrm>
          <a:custGeom>
            <a:avLst/>
            <a:gdLst/>
            <a:ahLst/>
            <a:cxnLst/>
            <a:rect r="r" b="b" t="t" l="l"/>
            <a:pathLst>
              <a:path h="4435448" w="4559806">
                <a:moveTo>
                  <a:pt x="0" y="0"/>
                </a:moveTo>
                <a:lnTo>
                  <a:pt x="4559806" y="0"/>
                </a:lnTo>
                <a:lnTo>
                  <a:pt x="4559806" y="4435448"/>
                </a:lnTo>
                <a:lnTo>
                  <a:pt x="0" y="44354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3191645">
            <a:off x="-2898972" y="-2841709"/>
            <a:ext cx="5192042" cy="5555687"/>
          </a:xfrm>
          <a:custGeom>
            <a:avLst/>
            <a:gdLst/>
            <a:ahLst/>
            <a:cxnLst/>
            <a:rect r="r" b="b" t="t" l="l"/>
            <a:pathLst>
              <a:path h="5555687" w="5192042">
                <a:moveTo>
                  <a:pt x="0" y="0"/>
                </a:moveTo>
                <a:lnTo>
                  <a:pt x="5192042" y="0"/>
                </a:lnTo>
                <a:lnTo>
                  <a:pt x="5192042" y="5555687"/>
                </a:lnTo>
                <a:lnTo>
                  <a:pt x="0" y="55556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5493060" y="3116390"/>
            <a:ext cx="7178897" cy="2756521"/>
          </a:xfrm>
          <a:custGeom>
            <a:avLst/>
            <a:gdLst/>
            <a:ahLst/>
            <a:cxnLst/>
            <a:rect r="r" b="b" t="t" l="l"/>
            <a:pathLst>
              <a:path h="2756521" w="7178897">
                <a:moveTo>
                  <a:pt x="0" y="0"/>
                </a:moveTo>
                <a:lnTo>
                  <a:pt x="7178897" y="0"/>
                </a:lnTo>
                <a:lnTo>
                  <a:pt x="7178897" y="2756520"/>
                </a:lnTo>
                <a:lnTo>
                  <a:pt x="0" y="2756520"/>
                </a:lnTo>
                <a:lnTo>
                  <a:pt x="0" y="0"/>
                </a:lnTo>
                <a:close/>
              </a:path>
            </a:pathLst>
          </a:custGeom>
          <a:blipFill>
            <a:blip r:embed="rId6"/>
            <a:stretch>
              <a:fillRect l="0" t="0" r="-3355" b="0"/>
            </a:stretch>
          </a:blipFill>
        </p:spPr>
      </p:sp>
      <p:sp>
        <p:nvSpPr>
          <p:cNvPr name="Freeform 8" id="8"/>
          <p:cNvSpPr/>
          <p:nvPr/>
        </p:nvSpPr>
        <p:spPr>
          <a:xfrm flipH="false" flipV="false" rot="0">
            <a:off x="399353" y="2193493"/>
            <a:ext cx="5093707" cy="4315897"/>
          </a:xfrm>
          <a:custGeom>
            <a:avLst/>
            <a:gdLst/>
            <a:ahLst/>
            <a:cxnLst/>
            <a:rect r="r" b="b" t="t" l="l"/>
            <a:pathLst>
              <a:path h="4315897" w="5093707">
                <a:moveTo>
                  <a:pt x="0" y="0"/>
                </a:moveTo>
                <a:lnTo>
                  <a:pt x="5093707" y="0"/>
                </a:lnTo>
                <a:lnTo>
                  <a:pt x="5093707" y="4315897"/>
                </a:lnTo>
                <a:lnTo>
                  <a:pt x="0" y="4315897"/>
                </a:lnTo>
                <a:lnTo>
                  <a:pt x="0" y="0"/>
                </a:lnTo>
                <a:close/>
              </a:path>
            </a:pathLst>
          </a:custGeom>
          <a:blipFill>
            <a:blip r:embed="rId7"/>
            <a:stretch>
              <a:fillRect l="0" t="0" r="0" b="0"/>
            </a:stretch>
          </a:blipFill>
        </p:spPr>
      </p:sp>
      <p:sp>
        <p:nvSpPr>
          <p:cNvPr name="Freeform 9" id="9"/>
          <p:cNvSpPr/>
          <p:nvPr/>
        </p:nvSpPr>
        <p:spPr>
          <a:xfrm flipH="false" flipV="false" rot="0">
            <a:off x="12671957" y="2193493"/>
            <a:ext cx="5405966" cy="4106368"/>
          </a:xfrm>
          <a:custGeom>
            <a:avLst/>
            <a:gdLst/>
            <a:ahLst/>
            <a:cxnLst/>
            <a:rect r="r" b="b" t="t" l="l"/>
            <a:pathLst>
              <a:path h="4106368" w="5405966">
                <a:moveTo>
                  <a:pt x="0" y="0"/>
                </a:moveTo>
                <a:lnTo>
                  <a:pt x="5405966" y="0"/>
                </a:lnTo>
                <a:lnTo>
                  <a:pt x="5405966" y="4106368"/>
                </a:lnTo>
                <a:lnTo>
                  <a:pt x="0" y="4106368"/>
                </a:lnTo>
                <a:lnTo>
                  <a:pt x="0" y="0"/>
                </a:lnTo>
                <a:close/>
              </a:path>
            </a:pathLst>
          </a:custGeom>
          <a:blipFill>
            <a:blip r:embed="rId8"/>
            <a:stretch>
              <a:fillRect l="0" t="0" r="0" b="0"/>
            </a:stretch>
          </a:blipFill>
        </p:spPr>
      </p:sp>
      <p:sp>
        <p:nvSpPr>
          <p:cNvPr name="TextBox 10" id="10"/>
          <p:cNvSpPr txBox="true"/>
          <p:nvPr/>
        </p:nvSpPr>
        <p:spPr>
          <a:xfrm rot="0">
            <a:off x="399353" y="6909440"/>
            <a:ext cx="17324332" cy="2856454"/>
          </a:xfrm>
          <a:prstGeom prst="rect">
            <a:avLst/>
          </a:prstGeom>
        </p:spPr>
        <p:txBody>
          <a:bodyPr anchor="t" rtlCol="false" tIns="0" lIns="0" bIns="0" rIns="0">
            <a:spAutoFit/>
          </a:bodyPr>
          <a:lstStyle/>
          <a:p>
            <a:pPr marL="434810" indent="-217405" lvl="1">
              <a:lnSpc>
                <a:spcPts val="2819"/>
              </a:lnSpc>
              <a:buFont typeface="Arial"/>
              <a:buChar char="•"/>
            </a:pPr>
            <a:r>
              <a:rPr lang="en-US" sz="2013">
                <a:solidFill>
                  <a:srgbClr val="1C7378"/>
                </a:solidFill>
                <a:latin typeface="Canva Sans Bold"/>
              </a:rPr>
              <a:t>Best Parameters: The optimal parameters found through the grid search are </a:t>
            </a:r>
            <a:r>
              <a:rPr lang="en-US" sz="2013">
                <a:solidFill>
                  <a:srgbClr val="1C7378"/>
                </a:solidFill>
                <a:latin typeface="Canva Sans Bold"/>
              </a:rPr>
              <a:t>learning rate = 0.1 , max depth = 3 , estimators = 300.</a:t>
            </a:r>
          </a:p>
          <a:p>
            <a:pPr marL="434810" indent="-217405" lvl="1">
              <a:lnSpc>
                <a:spcPts val="2819"/>
              </a:lnSpc>
              <a:buFont typeface="Arial"/>
              <a:buChar char="•"/>
            </a:pPr>
            <a:r>
              <a:rPr lang="en-US" sz="2013">
                <a:solidFill>
                  <a:srgbClr val="1C7378"/>
                </a:solidFill>
                <a:latin typeface="Canva Sans Bold"/>
              </a:rPr>
              <a:t>The learning curves shows a consistent generalization performance, with a small gap between the training and cross-validation scores. This indicates that the model is not overfitting</a:t>
            </a:r>
          </a:p>
          <a:p>
            <a:pPr marL="434810" indent="-217405" lvl="1">
              <a:lnSpc>
                <a:spcPts val="2819"/>
              </a:lnSpc>
              <a:buFont typeface="Arial"/>
              <a:buChar char="•"/>
            </a:pPr>
            <a:r>
              <a:rPr lang="en-US" sz="2013">
                <a:solidFill>
                  <a:srgbClr val="1C7378"/>
                </a:solidFill>
                <a:latin typeface="Canva Sans Bold"/>
              </a:rPr>
              <a:t>The slight decline in the training score with more training examples suggests that the model's complexity is sufficient to handle more complex patterns in the data.</a:t>
            </a:r>
          </a:p>
          <a:p>
            <a:pPr marL="434810" indent="-217405" lvl="1">
              <a:lnSpc>
                <a:spcPts val="2819"/>
              </a:lnSpc>
              <a:buFont typeface="Arial"/>
              <a:buChar char="•"/>
            </a:pPr>
            <a:r>
              <a:rPr lang="en-US" sz="2013">
                <a:solidFill>
                  <a:srgbClr val="1C7378"/>
                </a:solidFill>
                <a:latin typeface="Canva Sans Bold"/>
              </a:rPr>
              <a:t>The validation results from our Gradient Boosting model after hyperparameter tuning show some improvements in specific areas but also highlight continuing challenges, particularly with the recall for the positive class (1.0).</a:t>
            </a:r>
          </a:p>
          <a:p>
            <a:pPr>
              <a:lnSpc>
                <a:spcPts val="2819"/>
              </a:lnSpc>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2732914" y="2723690"/>
            <a:ext cx="7354195" cy="6137410"/>
          </a:xfrm>
          <a:custGeom>
            <a:avLst/>
            <a:gdLst/>
            <a:ahLst/>
            <a:cxnLst/>
            <a:rect r="r" b="b" t="t" l="l"/>
            <a:pathLst>
              <a:path h="6137410" w="7354195">
                <a:moveTo>
                  <a:pt x="0" y="0"/>
                </a:moveTo>
                <a:lnTo>
                  <a:pt x="7354195" y="0"/>
                </a:lnTo>
                <a:lnTo>
                  <a:pt x="7354195" y="6137409"/>
                </a:lnTo>
                <a:lnTo>
                  <a:pt x="0" y="61374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15713" y="4084877"/>
            <a:ext cx="4374805" cy="8717909"/>
          </a:xfrm>
          <a:custGeom>
            <a:avLst/>
            <a:gdLst/>
            <a:ahLst/>
            <a:cxnLst/>
            <a:rect r="r" b="b" t="t" l="l"/>
            <a:pathLst>
              <a:path h="8717909" w="4374805">
                <a:moveTo>
                  <a:pt x="0" y="0"/>
                </a:moveTo>
                <a:lnTo>
                  <a:pt x="4374805" y="0"/>
                </a:lnTo>
                <a:lnTo>
                  <a:pt x="4374805" y="8717909"/>
                </a:lnTo>
                <a:lnTo>
                  <a:pt x="0" y="87179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5781600" y="-117387"/>
            <a:ext cx="12727754" cy="10521774"/>
            <a:chOff x="0" y="0"/>
            <a:chExt cx="5517712" cy="4561380"/>
          </a:xfrm>
        </p:grpSpPr>
        <p:sp>
          <p:nvSpPr>
            <p:cNvPr name="Freeform 5" id="5"/>
            <p:cNvSpPr/>
            <p:nvPr/>
          </p:nvSpPr>
          <p:spPr>
            <a:xfrm flipH="false" flipV="false" rot="0">
              <a:off x="0" y="0"/>
              <a:ext cx="5517712" cy="4561380"/>
            </a:xfrm>
            <a:custGeom>
              <a:avLst/>
              <a:gdLst/>
              <a:ahLst/>
              <a:cxnLst/>
              <a:rect r="r" b="b" t="t" l="l"/>
              <a:pathLst>
                <a:path h="4561380" w="5517712">
                  <a:moveTo>
                    <a:pt x="0" y="0"/>
                  </a:moveTo>
                  <a:lnTo>
                    <a:pt x="5517712" y="0"/>
                  </a:lnTo>
                  <a:lnTo>
                    <a:pt x="5517712" y="4561380"/>
                  </a:lnTo>
                  <a:lnTo>
                    <a:pt x="0" y="4561380"/>
                  </a:lnTo>
                  <a:close/>
                </a:path>
              </a:pathLst>
            </a:custGeom>
            <a:solidFill>
              <a:srgbClr val="CAE7E4"/>
            </a:solidFill>
          </p:spPr>
        </p:sp>
      </p:grpSp>
      <p:sp>
        <p:nvSpPr>
          <p:cNvPr name="TextBox 6" id="6"/>
          <p:cNvSpPr txBox="true"/>
          <p:nvPr/>
        </p:nvSpPr>
        <p:spPr>
          <a:xfrm rot="0">
            <a:off x="6085814" y="2306454"/>
            <a:ext cx="11887616" cy="7313931"/>
          </a:xfrm>
          <a:prstGeom prst="rect">
            <a:avLst/>
          </a:prstGeom>
        </p:spPr>
        <p:txBody>
          <a:bodyPr anchor="t" rtlCol="false" tIns="0" lIns="0" bIns="0" rIns="0">
            <a:spAutoFit/>
          </a:bodyPr>
          <a:lstStyle/>
          <a:p>
            <a:pPr>
              <a:lnSpc>
                <a:spcPts val="5319"/>
              </a:lnSpc>
            </a:pPr>
            <a:r>
              <a:rPr lang="en-US" sz="3799">
                <a:solidFill>
                  <a:srgbClr val="1C7378"/>
                </a:solidFill>
                <a:latin typeface="Proxima Nova Bold"/>
              </a:rPr>
              <a:t>To apply SMOTE to our dataset and then retrain our Gradient Boosting model using the best parameters obtained from the grid search</a:t>
            </a:r>
          </a:p>
          <a:p>
            <a:pPr>
              <a:lnSpc>
                <a:spcPts val="5319"/>
              </a:lnSpc>
            </a:pPr>
          </a:p>
          <a:p>
            <a:pPr marL="820411" indent="-410205" lvl="1">
              <a:lnSpc>
                <a:spcPts val="5319"/>
              </a:lnSpc>
              <a:buFont typeface="Arial"/>
              <a:buChar char="•"/>
            </a:pPr>
            <a:r>
              <a:rPr lang="en-US" sz="3799">
                <a:solidFill>
                  <a:srgbClr val="1C7378"/>
                </a:solidFill>
                <a:latin typeface="Proxima Nova Bold"/>
              </a:rPr>
              <a:t>W</a:t>
            </a:r>
            <a:r>
              <a:rPr lang="en-US" sz="3799">
                <a:solidFill>
                  <a:srgbClr val="1C7378"/>
                </a:solidFill>
                <a:latin typeface="Proxima Nova Bold"/>
              </a:rPr>
              <a:t>e need to apply SMOTE to the training data to balance it.</a:t>
            </a:r>
          </a:p>
          <a:p>
            <a:pPr marL="820411" indent="-410205" lvl="1">
              <a:lnSpc>
                <a:spcPts val="5319"/>
              </a:lnSpc>
              <a:buFont typeface="Arial"/>
              <a:buChar char="•"/>
            </a:pPr>
            <a:r>
              <a:rPr lang="en-US" sz="3799">
                <a:solidFill>
                  <a:srgbClr val="1C7378"/>
                </a:solidFill>
                <a:latin typeface="Proxima Nova Bold"/>
              </a:rPr>
              <a:t>*Retrain the Gradient Boosting model using the balanced training data</a:t>
            </a:r>
          </a:p>
          <a:p>
            <a:pPr marL="820411" indent="-410205" lvl="1">
              <a:lnSpc>
                <a:spcPts val="5319"/>
              </a:lnSpc>
              <a:buFont typeface="Arial"/>
              <a:buChar char="•"/>
            </a:pPr>
            <a:r>
              <a:rPr lang="en-US" sz="3799">
                <a:solidFill>
                  <a:srgbClr val="1C7378"/>
                </a:solidFill>
                <a:latin typeface="Proxima Nova Bold"/>
              </a:rPr>
              <a:t>E</a:t>
            </a:r>
            <a:r>
              <a:rPr lang="en-US" sz="3799">
                <a:solidFill>
                  <a:srgbClr val="1C7378"/>
                </a:solidFill>
                <a:latin typeface="Proxima Nova Bold"/>
              </a:rPr>
              <a:t>valuate the model on the original, unmodified validation set.</a:t>
            </a:r>
          </a:p>
          <a:p>
            <a:pPr>
              <a:lnSpc>
                <a:spcPts val="5319"/>
              </a:lnSpc>
            </a:pPr>
          </a:p>
        </p:txBody>
      </p:sp>
      <p:sp>
        <p:nvSpPr>
          <p:cNvPr name="TextBox 7" id="7"/>
          <p:cNvSpPr txBox="true"/>
          <p:nvPr/>
        </p:nvSpPr>
        <p:spPr>
          <a:xfrm rot="0">
            <a:off x="5977488" y="872599"/>
            <a:ext cx="13067174" cy="1061720"/>
          </a:xfrm>
          <a:prstGeom prst="rect">
            <a:avLst/>
          </a:prstGeom>
        </p:spPr>
        <p:txBody>
          <a:bodyPr anchor="t" rtlCol="false" tIns="0" lIns="0" bIns="0" rIns="0">
            <a:spAutoFit/>
          </a:bodyPr>
          <a:lstStyle/>
          <a:p>
            <a:pPr>
              <a:lnSpc>
                <a:spcPts val="8499"/>
              </a:lnSpc>
            </a:pPr>
            <a:r>
              <a:rPr lang="en-US" sz="6799" spc="67">
                <a:solidFill>
                  <a:srgbClr val="1C7378"/>
                </a:solidFill>
                <a:latin typeface="Proxima Nova Bold"/>
              </a:rPr>
              <a:t>SMOTE</a:t>
            </a:r>
          </a:p>
        </p:txBody>
      </p:sp>
      <p:sp>
        <p:nvSpPr>
          <p:cNvPr name="Freeform 8" id="8"/>
          <p:cNvSpPr/>
          <p:nvPr/>
        </p:nvSpPr>
        <p:spPr>
          <a:xfrm flipH="false" flipV="false" rot="6699716">
            <a:off x="15218581" y="7850142"/>
            <a:ext cx="4559806" cy="4435448"/>
          </a:xfrm>
          <a:custGeom>
            <a:avLst/>
            <a:gdLst/>
            <a:ahLst/>
            <a:cxnLst/>
            <a:rect r="r" b="b" t="t" l="l"/>
            <a:pathLst>
              <a:path h="4435448" w="4559806">
                <a:moveTo>
                  <a:pt x="0" y="0"/>
                </a:moveTo>
                <a:lnTo>
                  <a:pt x="4559806" y="0"/>
                </a:lnTo>
                <a:lnTo>
                  <a:pt x="4559806" y="4435448"/>
                </a:lnTo>
                <a:lnTo>
                  <a:pt x="0" y="44354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3191645">
            <a:off x="-2898972" y="-2841709"/>
            <a:ext cx="5192042" cy="5555687"/>
          </a:xfrm>
          <a:custGeom>
            <a:avLst/>
            <a:gdLst/>
            <a:ahLst/>
            <a:cxnLst/>
            <a:rect r="r" b="b" t="t" l="l"/>
            <a:pathLst>
              <a:path h="5555687" w="5192042">
                <a:moveTo>
                  <a:pt x="0" y="0"/>
                </a:moveTo>
                <a:lnTo>
                  <a:pt x="5192042" y="0"/>
                </a:lnTo>
                <a:lnTo>
                  <a:pt x="5192042" y="5555687"/>
                </a:lnTo>
                <a:lnTo>
                  <a:pt x="0" y="555568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0" y="-234774"/>
            <a:ext cx="18509354" cy="10521774"/>
            <a:chOff x="0" y="0"/>
            <a:chExt cx="8024141" cy="4561380"/>
          </a:xfrm>
        </p:grpSpPr>
        <p:sp>
          <p:nvSpPr>
            <p:cNvPr name="Freeform 3" id="3"/>
            <p:cNvSpPr/>
            <p:nvPr/>
          </p:nvSpPr>
          <p:spPr>
            <a:xfrm flipH="false" flipV="false" rot="0">
              <a:off x="0" y="0"/>
              <a:ext cx="8024140" cy="4561380"/>
            </a:xfrm>
            <a:custGeom>
              <a:avLst/>
              <a:gdLst/>
              <a:ahLst/>
              <a:cxnLst/>
              <a:rect r="r" b="b" t="t" l="l"/>
              <a:pathLst>
                <a:path h="4561380" w="8024140">
                  <a:moveTo>
                    <a:pt x="0" y="0"/>
                  </a:moveTo>
                  <a:lnTo>
                    <a:pt x="8024140" y="0"/>
                  </a:lnTo>
                  <a:lnTo>
                    <a:pt x="8024140" y="4561380"/>
                  </a:lnTo>
                  <a:lnTo>
                    <a:pt x="0" y="4561380"/>
                  </a:lnTo>
                  <a:close/>
                </a:path>
              </a:pathLst>
            </a:custGeom>
            <a:solidFill>
              <a:srgbClr val="CAE7E4"/>
            </a:solidFill>
          </p:spPr>
        </p:sp>
      </p:grpSp>
      <p:sp>
        <p:nvSpPr>
          <p:cNvPr name="Freeform 4" id="4"/>
          <p:cNvSpPr/>
          <p:nvPr/>
        </p:nvSpPr>
        <p:spPr>
          <a:xfrm flipH="false" flipV="false" rot="6699716">
            <a:off x="15218581" y="7850142"/>
            <a:ext cx="4559806" cy="4435448"/>
          </a:xfrm>
          <a:custGeom>
            <a:avLst/>
            <a:gdLst/>
            <a:ahLst/>
            <a:cxnLst/>
            <a:rect r="r" b="b" t="t" l="l"/>
            <a:pathLst>
              <a:path h="4435448" w="4559806">
                <a:moveTo>
                  <a:pt x="0" y="0"/>
                </a:moveTo>
                <a:lnTo>
                  <a:pt x="4559806" y="0"/>
                </a:lnTo>
                <a:lnTo>
                  <a:pt x="4559806" y="4435448"/>
                </a:lnTo>
                <a:lnTo>
                  <a:pt x="0" y="44354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3191645">
            <a:off x="-2898972" y="-2841709"/>
            <a:ext cx="5192042" cy="5555687"/>
          </a:xfrm>
          <a:custGeom>
            <a:avLst/>
            <a:gdLst/>
            <a:ahLst/>
            <a:cxnLst/>
            <a:rect r="r" b="b" t="t" l="l"/>
            <a:pathLst>
              <a:path h="5555687" w="5192042">
                <a:moveTo>
                  <a:pt x="0" y="0"/>
                </a:moveTo>
                <a:lnTo>
                  <a:pt x="5192042" y="0"/>
                </a:lnTo>
                <a:lnTo>
                  <a:pt x="5192042" y="5555687"/>
                </a:lnTo>
                <a:lnTo>
                  <a:pt x="0" y="55556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467749" y="2213962"/>
            <a:ext cx="7352503" cy="3424453"/>
          </a:xfrm>
          <a:custGeom>
            <a:avLst/>
            <a:gdLst/>
            <a:ahLst/>
            <a:cxnLst/>
            <a:rect r="r" b="b" t="t" l="l"/>
            <a:pathLst>
              <a:path h="3424453" w="7352503">
                <a:moveTo>
                  <a:pt x="0" y="0"/>
                </a:moveTo>
                <a:lnTo>
                  <a:pt x="7352502" y="0"/>
                </a:lnTo>
                <a:lnTo>
                  <a:pt x="7352502" y="3424454"/>
                </a:lnTo>
                <a:lnTo>
                  <a:pt x="0" y="3424454"/>
                </a:lnTo>
                <a:lnTo>
                  <a:pt x="0" y="0"/>
                </a:lnTo>
                <a:close/>
              </a:path>
            </a:pathLst>
          </a:custGeom>
          <a:blipFill>
            <a:blip r:embed="rId6"/>
            <a:stretch>
              <a:fillRect l="0" t="0" r="0" b="0"/>
            </a:stretch>
          </a:blipFill>
        </p:spPr>
      </p:sp>
      <p:sp>
        <p:nvSpPr>
          <p:cNvPr name="Freeform 7" id="7"/>
          <p:cNvSpPr/>
          <p:nvPr/>
        </p:nvSpPr>
        <p:spPr>
          <a:xfrm flipH="false" flipV="false" rot="0">
            <a:off x="194981" y="1351347"/>
            <a:ext cx="5272768" cy="4467615"/>
          </a:xfrm>
          <a:custGeom>
            <a:avLst/>
            <a:gdLst/>
            <a:ahLst/>
            <a:cxnLst/>
            <a:rect r="r" b="b" t="t" l="l"/>
            <a:pathLst>
              <a:path h="4467615" w="5272768">
                <a:moveTo>
                  <a:pt x="0" y="0"/>
                </a:moveTo>
                <a:lnTo>
                  <a:pt x="5272768" y="0"/>
                </a:lnTo>
                <a:lnTo>
                  <a:pt x="5272768" y="4467615"/>
                </a:lnTo>
                <a:lnTo>
                  <a:pt x="0" y="4467615"/>
                </a:lnTo>
                <a:lnTo>
                  <a:pt x="0" y="0"/>
                </a:lnTo>
                <a:close/>
              </a:path>
            </a:pathLst>
          </a:custGeom>
          <a:blipFill>
            <a:blip r:embed="rId7"/>
            <a:stretch>
              <a:fillRect l="0" t="0" r="0" b="0"/>
            </a:stretch>
          </a:blipFill>
        </p:spPr>
      </p:sp>
      <p:sp>
        <p:nvSpPr>
          <p:cNvPr name="Freeform 8" id="8"/>
          <p:cNvSpPr/>
          <p:nvPr/>
        </p:nvSpPr>
        <p:spPr>
          <a:xfrm flipH="false" flipV="false" rot="0">
            <a:off x="12820251" y="1576970"/>
            <a:ext cx="5346827" cy="4061446"/>
          </a:xfrm>
          <a:custGeom>
            <a:avLst/>
            <a:gdLst/>
            <a:ahLst/>
            <a:cxnLst/>
            <a:rect r="r" b="b" t="t" l="l"/>
            <a:pathLst>
              <a:path h="4061446" w="5346827">
                <a:moveTo>
                  <a:pt x="0" y="0"/>
                </a:moveTo>
                <a:lnTo>
                  <a:pt x="5346827" y="0"/>
                </a:lnTo>
                <a:lnTo>
                  <a:pt x="5346827" y="4061446"/>
                </a:lnTo>
                <a:lnTo>
                  <a:pt x="0" y="4061446"/>
                </a:lnTo>
                <a:lnTo>
                  <a:pt x="0" y="0"/>
                </a:lnTo>
                <a:close/>
              </a:path>
            </a:pathLst>
          </a:custGeom>
          <a:blipFill>
            <a:blip r:embed="rId8"/>
            <a:stretch>
              <a:fillRect l="0" t="0" r="0" b="0"/>
            </a:stretch>
          </a:blipFill>
        </p:spPr>
      </p:sp>
      <p:sp>
        <p:nvSpPr>
          <p:cNvPr name="TextBox 9" id="9"/>
          <p:cNvSpPr txBox="true"/>
          <p:nvPr/>
        </p:nvSpPr>
        <p:spPr>
          <a:xfrm rot="0">
            <a:off x="194981" y="6261761"/>
            <a:ext cx="16859947" cy="4458529"/>
          </a:xfrm>
          <a:prstGeom prst="rect">
            <a:avLst/>
          </a:prstGeom>
        </p:spPr>
        <p:txBody>
          <a:bodyPr anchor="t" rtlCol="false" tIns="0" lIns="0" bIns="0" rIns="0">
            <a:spAutoFit/>
          </a:bodyPr>
          <a:lstStyle/>
          <a:p>
            <a:pPr>
              <a:lnSpc>
                <a:spcPts val="2940"/>
              </a:lnSpc>
            </a:pPr>
          </a:p>
          <a:p>
            <a:pPr marL="453439" indent="-226720" lvl="1">
              <a:lnSpc>
                <a:spcPts val="2940"/>
              </a:lnSpc>
              <a:buFont typeface="Arial"/>
              <a:buChar char="•"/>
            </a:pPr>
            <a:r>
              <a:rPr lang="en-US" sz="2100">
                <a:solidFill>
                  <a:srgbClr val="1C7378"/>
                </a:solidFill>
                <a:latin typeface="Canva Sans Bold"/>
              </a:rPr>
              <a:t>Both classes now have 124,509 instances, which should give the model a fair chance to learn from both classes equally.</a:t>
            </a:r>
          </a:p>
          <a:p>
            <a:pPr marL="453439" indent="-226720" lvl="1">
              <a:lnSpc>
                <a:spcPts val="2940"/>
              </a:lnSpc>
              <a:buFont typeface="Arial"/>
              <a:buChar char="•"/>
            </a:pPr>
            <a:r>
              <a:rPr lang="en-US" sz="2100">
                <a:solidFill>
                  <a:srgbClr val="1C7378"/>
                </a:solidFill>
                <a:latin typeface="Canva Sans Bold"/>
              </a:rPr>
              <a:t>Accuracy: 84.15% - This is slightly lower than the previous accuracy before SMOTE, which is expected as the model now has to deal with a more complex pattern after balancing the classes.</a:t>
            </a:r>
          </a:p>
          <a:p>
            <a:pPr marL="453439" indent="-226720" lvl="1">
              <a:lnSpc>
                <a:spcPts val="2940"/>
              </a:lnSpc>
              <a:buFont typeface="Arial"/>
              <a:buChar char="•"/>
            </a:pPr>
            <a:r>
              <a:rPr lang="en-US" sz="2100">
                <a:solidFill>
                  <a:srgbClr val="1C7378"/>
                </a:solidFill>
                <a:latin typeface="Canva Sans Bold"/>
              </a:rPr>
              <a:t>Precision &amp; recall : The model's performance has improved for the minority class. The increase in recall for class 1 means the model is now identifying more true cases of diabetes.</a:t>
            </a:r>
          </a:p>
          <a:p>
            <a:pPr marL="453439" indent="-226720" lvl="1">
              <a:lnSpc>
                <a:spcPts val="2940"/>
              </a:lnSpc>
              <a:buFont typeface="Arial"/>
              <a:buChar char="•"/>
            </a:pPr>
            <a:r>
              <a:rPr lang="en-US" sz="2100">
                <a:solidFill>
                  <a:srgbClr val="1C7378"/>
                </a:solidFill>
                <a:latin typeface="Canva Sans Bold"/>
              </a:rPr>
              <a:t>F1-Score This score indicates a good balance of precision and recall for the negative class and the positive class after applying SMOTE.</a:t>
            </a:r>
          </a:p>
          <a:p>
            <a:pPr marL="453439" indent="-226720" lvl="1">
              <a:lnSpc>
                <a:spcPts val="2940"/>
              </a:lnSpc>
              <a:buFont typeface="Arial"/>
              <a:buChar char="•"/>
            </a:pPr>
            <a:r>
              <a:rPr lang="en-US" sz="2100">
                <a:solidFill>
                  <a:srgbClr val="1C7378"/>
                </a:solidFill>
                <a:latin typeface="Canva Sans Bold"/>
              </a:rPr>
              <a:t>The learning curves remain close between training and validation, which suggests that the model generalizes well even after addressing class imbalance.</a:t>
            </a:r>
          </a:p>
          <a:p>
            <a:pPr>
              <a:lnSpc>
                <a:spcPts val="2940"/>
              </a:lnSpc>
            </a:pPr>
          </a:p>
          <a:p>
            <a:pPr>
              <a:lnSpc>
                <a:spcPts val="2940"/>
              </a:lnSpc>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8100000">
            <a:off x="16215002" y="-2267293"/>
            <a:ext cx="5565859" cy="5414063"/>
          </a:xfrm>
          <a:custGeom>
            <a:avLst/>
            <a:gdLst/>
            <a:ahLst/>
            <a:cxnLst/>
            <a:rect r="r" b="b" t="t" l="l"/>
            <a:pathLst>
              <a:path h="5414063" w="5565859">
                <a:moveTo>
                  <a:pt x="0" y="0"/>
                </a:moveTo>
                <a:lnTo>
                  <a:pt x="5565859" y="0"/>
                </a:lnTo>
                <a:lnTo>
                  <a:pt x="5565859" y="5414063"/>
                </a:lnTo>
                <a:lnTo>
                  <a:pt x="0" y="54140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407180" y="0"/>
            <a:ext cx="6047617" cy="11352182"/>
          </a:xfrm>
          <a:custGeom>
            <a:avLst/>
            <a:gdLst/>
            <a:ahLst/>
            <a:cxnLst/>
            <a:rect r="r" b="b" t="t" l="l"/>
            <a:pathLst>
              <a:path h="11352182" w="6047617">
                <a:moveTo>
                  <a:pt x="0" y="0"/>
                </a:moveTo>
                <a:lnTo>
                  <a:pt x="6047616" y="0"/>
                </a:lnTo>
                <a:lnTo>
                  <a:pt x="6047616" y="11352182"/>
                </a:lnTo>
                <a:lnTo>
                  <a:pt x="0" y="113521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0" y="-451247"/>
            <a:ext cx="13098003" cy="10675779"/>
            <a:chOff x="0" y="0"/>
            <a:chExt cx="5678222" cy="4628144"/>
          </a:xfrm>
        </p:grpSpPr>
        <p:sp>
          <p:nvSpPr>
            <p:cNvPr name="Freeform 5" id="5"/>
            <p:cNvSpPr/>
            <p:nvPr/>
          </p:nvSpPr>
          <p:spPr>
            <a:xfrm flipH="false" flipV="false" rot="0">
              <a:off x="0" y="0"/>
              <a:ext cx="5678222" cy="4628144"/>
            </a:xfrm>
            <a:custGeom>
              <a:avLst/>
              <a:gdLst/>
              <a:ahLst/>
              <a:cxnLst/>
              <a:rect r="r" b="b" t="t" l="l"/>
              <a:pathLst>
                <a:path h="4628144" w="5678222">
                  <a:moveTo>
                    <a:pt x="0" y="0"/>
                  </a:moveTo>
                  <a:lnTo>
                    <a:pt x="5678222" y="0"/>
                  </a:lnTo>
                  <a:lnTo>
                    <a:pt x="5678222" y="4628144"/>
                  </a:lnTo>
                  <a:lnTo>
                    <a:pt x="0" y="4628144"/>
                  </a:lnTo>
                  <a:close/>
                </a:path>
              </a:pathLst>
            </a:custGeom>
            <a:solidFill>
              <a:srgbClr val="CAE7E4"/>
            </a:solidFill>
          </p:spPr>
        </p:sp>
      </p:grpSp>
      <p:sp>
        <p:nvSpPr>
          <p:cNvPr name="Freeform 6" id="6"/>
          <p:cNvSpPr/>
          <p:nvPr/>
        </p:nvSpPr>
        <p:spPr>
          <a:xfrm flipH="false" flipV="false" rot="545883">
            <a:off x="-891494" y="7961735"/>
            <a:ext cx="4645327" cy="5039309"/>
          </a:xfrm>
          <a:custGeom>
            <a:avLst/>
            <a:gdLst/>
            <a:ahLst/>
            <a:cxnLst/>
            <a:rect r="r" b="b" t="t" l="l"/>
            <a:pathLst>
              <a:path h="5039309" w="4645327">
                <a:moveTo>
                  <a:pt x="0" y="0"/>
                </a:moveTo>
                <a:lnTo>
                  <a:pt x="4645327" y="0"/>
                </a:lnTo>
                <a:lnTo>
                  <a:pt x="4645327" y="5039309"/>
                </a:lnTo>
                <a:lnTo>
                  <a:pt x="0" y="5039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3014005" y="271009"/>
            <a:ext cx="6053733" cy="1061720"/>
          </a:xfrm>
          <a:prstGeom prst="rect">
            <a:avLst/>
          </a:prstGeom>
        </p:spPr>
        <p:txBody>
          <a:bodyPr anchor="t" rtlCol="false" tIns="0" lIns="0" bIns="0" rIns="0">
            <a:spAutoFit/>
          </a:bodyPr>
          <a:lstStyle/>
          <a:p>
            <a:pPr algn="ctr">
              <a:lnSpc>
                <a:spcPts val="8499"/>
              </a:lnSpc>
              <a:spcBef>
                <a:spcPct val="0"/>
              </a:spcBef>
            </a:pPr>
            <a:r>
              <a:rPr lang="en-US" sz="6799" spc="67">
                <a:solidFill>
                  <a:srgbClr val="1C7378"/>
                </a:solidFill>
                <a:latin typeface="Proxima Nova Bold"/>
              </a:rPr>
              <a:t>COMPARISION</a:t>
            </a:r>
          </a:p>
        </p:txBody>
      </p:sp>
      <p:sp>
        <p:nvSpPr>
          <p:cNvPr name="TextBox 8" id="8"/>
          <p:cNvSpPr txBox="true"/>
          <p:nvPr/>
        </p:nvSpPr>
        <p:spPr>
          <a:xfrm rot="0">
            <a:off x="847571" y="1615648"/>
            <a:ext cx="11899677" cy="8363428"/>
          </a:xfrm>
          <a:prstGeom prst="rect">
            <a:avLst/>
          </a:prstGeom>
        </p:spPr>
        <p:txBody>
          <a:bodyPr anchor="t" rtlCol="false" tIns="0" lIns="0" bIns="0" rIns="0">
            <a:spAutoFit/>
          </a:bodyPr>
          <a:lstStyle/>
          <a:p>
            <a:pPr marL="643634" indent="-321817" lvl="1">
              <a:lnSpc>
                <a:spcPts val="4173"/>
              </a:lnSpc>
              <a:buFont typeface="Arial"/>
              <a:buChar char="•"/>
            </a:pPr>
            <a:r>
              <a:rPr lang="en-US" sz="2981">
                <a:solidFill>
                  <a:srgbClr val="1C7378"/>
                </a:solidFill>
                <a:latin typeface="Canva Sans Bold"/>
              </a:rPr>
              <a:t>Logistic Regression showe</a:t>
            </a:r>
            <a:r>
              <a:rPr lang="en-US" sz="2981">
                <a:solidFill>
                  <a:srgbClr val="1C7378"/>
                </a:solidFill>
                <a:latin typeface="Canva Sans Bold"/>
              </a:rPr>
              <a:t>d moderate accuracy and high recall for the positive class but has low precision, indicating a high number of false positives.</a:t>
            </a:r>
          </a:p>
          <a:p>
            <a:pPr>
              <a:lnSpc>
                <a:spcPts val="4173"/>
              </a:lnSpc>
            </a:pPr>
          </a:p>
          <a:p>
            <a:pPr marL="643634" indent="-321817" lvl="1">
              <a:lnSpc>
                <a:spcPts val="4173"/>
              </a:lnSpc>
              <a:buFont typeface="Arial"/>
              <a:buChar char="•"/>
            </a:pPr>
            <a:r>
              <a:rPr lang="en-US" sz="2981">
                <a:solidFill>
                  <a:srgbClr val="1C7378"/>
                </a:solidFill>
                <a:latin typeface="Canva Sans Bold"/>
              </a:rPr>
              <a:t>Random Forest: Showed good accuracy and was effective in generalizing but had poor recall for the positive class, suggesting it struggled with the minority class.</a:t>
            </a:r>
          </a:p>
          <a:p>
            <a:pPr>
              <a:lnSpc>
                <a:spcPts val="4173"/>
              </a:lnSpc>
            </a:pPr>
          </a:p>
          <a:p>
            <a:pPr marL="643634" indent="-321817" lvl="1">
              <a:lnSpc>
                <a:spcPts val="4173"/>
              </a:lnSpc>
              <a:buFont typeface="Arial"/>
              <a:buChar char="•"/>
            </a:pPr>
            <a:r>
              <a:rPr lang="en-US" sz="2981">
                <a:solidFill>
                  <a:srgbClr val="1C7378"/>
                </a:solidFill>
                <a:latin typeface="Canva Sans Bold"/>
              </a:rPr>
              <a:t>Gradient Boosting: Achieved high accuracy and the best balance between precision and recall among the models, especially after applying techniques like SMOTE.</a:t>
            </a:r>
          </a:p>
          <a:p>
            <a:pPr>
              <a:lnSpc>
                <a:spcPts val="4173"/>
              </a:lnSpc>
            </a:pPr>
          </a:p>
          <a:p>
            <a:pPr marL="643634" indent="-321817" lvl="1">
              <a:lnSpc>
                <a:spcPts val="4173"/>
              </a:lnSpc>
              <a:buFont typeface="Arial"/>
              <a:buChar char="•"/>
            </a:pPr>
            <a:r>
              <a:rPr lang="en-US" sz="2981">
                <a:solidFill>
                  <a:srgbClr val="1C7378"/>
                </a:solidFill>
                <a:latin typeface="Canva Sans Bold"/>
              </a:rPr>
              <a:t>XGBoost: Similar to Gradient Boosting in terms of accuracy and precision/recall balance but slightly underperformed compared to the tuned Gradient Boosting model.</a:t>
            </a:r>
          </a:p>
          <a:p>
            <a:pPr>
              <a:lnSpc>
                <a:spcPts val="4173"/>
              </a:lnSpc>
            </a:pP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12407180" y="0"/>
            <a:ext cx="6047617" cy="11352182"/>
          </a:xfrm>
          <a:custGeom>
            <a:avLst/>
            <a:gdLst/>
            <a:ahLst/>
            <a:cxnLst/>
            <a:rect r="r" b="b" t="t" l="l"/>
            <a:pathLst>
              <a:path h="11352182" w="6047617">
                <a:moveTo>
                  <a:pt x="0" y="0"/>
                </a:moveTo>
                <a:lnTo>
                  <a:pt x="6047616" y="0"/>
                </a:lnTo>
                <a:lnTo>
                  <a:pt x="6047616" y="11352182"/>
                </a:lnTo>
                <a:lnTo>
                  <a:pt x="0" y="113521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0"/>
            <a:ext cx="13098003" cy="10675779"/>
            <a:chOff x="0" y="0"/>
            <a:chExt cx="5678222" cy="4628144"/>
          </a:xfrm>
        </p:grpSpPr>
        <p:sp>
          <p:nvSpPr>
            <p:cNvPr name="Freeform 4" id="4"/>
            <p:cNvSpPr/>
            <p:nvPr/>
          </p:nvSpPr>
          <p:spPr>
            <a:xfrm flipH="false" flipV="false" rot="0">
              <a:off x="0" y="0"/>
              <a:ext cx="5678222" cy="4628144"/>
            </a:xfrm>
            <a:custGeom>
              <a:avLst/>
              <a:gdLst/>
              <a:ahLst/>
              <a:cxnLst/>
              <a:rect r="r" b="b" t="t" l="l"/>
              <a:pathLst>
                <a:path h="4628144" w="5678222">
                  <a:moveTo>
                    <a:pt x="0" y="0"/>
                  </a:moveTo>
                  <a:lnTo>
                    <a:pt x="5678222" y="0"/>
                  </a:lnTo>
                  <a:lnTo>
                    <a:pt x="5678222" y="4628144"/>
                  </a:lnTo>
                  <a:lnTo>
                    <a:pt x="0" y="4628144"/>
                  </a:lnTo>
                  <a:close/>
                </a:path>
              </a:pathLst>
            </a:custGeom>
            <a:solidFill>
              <a:srgbClr val="CAE7E4"/>
            </a:solidFill>
          </p:spPr>
        </p:sp>
      </p:grpSp>
      <p:sp>
        <p:nvSpPr>
          <p:cNvPr name="Freeform 5" id="5"/>
          <p:cNvSpPr/>
          <p:nvPr/>
        </p:nvSpPr>
        <p:spPr>
          <a:xfrm flipH="false" flipV="false" rot="8100000">
            <a:off x="16215002" y="-2267293"/>
            <a:ext cx="5565859" cy="5414063"/>
          </a:xfrm>
          <a:custGeom>
            <a:avLst/>
            <a:gdLst/>
            <a:ahLst/>
            <a:cxnLst/>
            <a:rect r="r" b="b" t="t" l="l"/>
            <a:pathLst>
              <a:path h="5414063" w="5565859">
                <a:moveTo>
                  <a:pt x="0" y="0"/>
                </a:moveTo>
                <a:lnTo>
                  <a:pt x="5565859" y="0"/>
                </a:lnTo>
                <a:lnTo>
                  <a:pt x="5565859" y="5414063"/>
                </a:lnTo>
                <a:lnTo>
                  <a:pt x="0" y="541406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45883">
            <a:off x="-891494" y="7961735"/>
            <a:ext cx="4645327" cy="5039309"/>
          </a:xfrm>
          <a:custGeom>
            <a:avLst/>
            <a:gdLst/>
            <a:ahLst/>
            <a:cxnLst/>
            <a:rect r="r" b="b" t="t" l="l"/>
            <a:pathLst>
              <a:path h="5039309" w="4645327">
                <a:moveTo>
                  <a:pt x="0" y="0"/>
                </a:moveTo>
                <a:lnTo>
                  <a:pt x="4645327" y="0"/>
                </a:lnTo>
                <a:lnTo>
                  <a:pt x="4645327" y="5039309"/>
                </a:lnTo>
                <a:lnTo>
                  <a:pt x="0" y="50393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2630996" y="271009"/>
            <a:ext cx="6819751" cy="1061720"/>
          </a:xfrm>
          <a:prstGeom prst="rect">
            <a:avLst/>
          </a:prstGeom>
        </p:spPr>
        <p:txBody>
          <a:bodyPr anchor="t" rtlCol="false" tIns="0" lIns="0" bIns="0" rIns="0">
            <a:spAutoFit/>
          </a:bodyPr>
          <a:lstStyle/>
          <a:p>
            <a:pPr algn="ctr">
              <a:lnSpc>
                <a:spcPts val="8499"/>
              </a:lnSpc>
              <a:spcBef>
                <a:spcPct val="0"/>
              </a:spcBef>
            </a:pPr>
            <a:r>
              <a:rPr lang="en-US" sz="6799" spc="67">
                <a:solidFill>
                  <a:srgbClr val="1C7378"/>
                </a:solidFill>
                <a:latin typeface="Proxima Nova Bold"/>
              </a:rPr>
              <a:t>IMPROVEMENTS</a:t>
            </a:r>
          </a:p>
        </p:txBody>
      </p:sp>
      <p:sp>
        <p:nvSpPr>
          <p:cNvPr name="TextBox 8" id="8"/>
          <p:cNvSpPr txBox="true"/>
          <p:nvPr/>
        </p:nvSpPr>
        <p:spPr>
          <a:xfrm rot="0">
            <a:off x="463057" y="1584869"/>
            <a:ext cx="12452142" cy="8117205"/>
          </a:xfrm>
          <a:prstGeom prst="rect">
            <a:avLst/>
          </a:prstGeom>
        </p:spPr>
        <p:txBody>
          <a:bodyPr anchor="t" rtlCol="false" tIns="0" lIns="0" bIns="0" rIns="0">
            <a:spAutoFit/>
          </a:bodyPr>
          <a:lstStyle/>
          <a:p>
            <a:pPr marL="712470" indent="-356235" lvl="1">
              <a:lnSpc>
                <a:spcPts val="4620"/>
              </a:lnSpc>
              <a:buFont typeface="Arial"/>
              <a:buChar char="•"/>
            </a:pPr>
            <a:r>
              <a:rPr lang="en-US" sz="3300">
                <a:solidFill>
                  <a:srgbClr val="1C7378"/>
                </a:solidFill>
                <a:latin typeface="Canva Sans Bold"/>
              </a:rPr>
              <a:t>Adjusting the decision threshold might help increase recall further or balance the precision-recall trade-off </a:t>
            </a:r>
            <a:r>
              <a:rPr lang="en-US" sz="3300">
                <a:solidFill>
                  <a:srgbClr val="1C7378"/>
                </a:solidFill>
                <a:latin typeface="Canva Sans Bold"/>
              </a:rPr>
              <a:t>for the minority class.</a:t>
            </a:r>
          </a:p>
          <a:p>
            <a:pPr>
              <a:lnSpc>
                <a:spcPts val="4620"/>
              </a:lnSpc>
            </a:pPr>
          </a:p>
          <a:p>
            <a:pPr marL="712470" indent="-356235" lvl="1">
              <a:lnSpc>
                <a:spcPts val="4620"/>
              </a:lnSpc>
              <a:buFont typeface="Arial"/>
              <a:buChar char="•"/>
            </a:pPr>
            <a:r>
              <a:rPr lang="en-US" sz="3300">
                <a:solidFill>
                  <a:srgbClr val="1C7378"/>
                </a:solidFill>
                <a:latin typeface="Canva Sans Bold"/>
              </a:rPr>
              <a:t>Enhancing the feature set or introducing new features could help the model make better distinctions between classes.</a:t>
            </a:r>
          </a:p>
          <a:p>
            <a:pPr>
              <a:lnSpc>
                <a:spcPts val="4620"/>
              </a:lnSpc>
            </a:pPr>
          </a:p>
          <a:p>
            <a:pPr marL="712470" indent="-356235" lvl="1">
              <a:lnSpc>
                <a:spcPts val="4620"/>
              </a:lnSpc>
              <a:buFont typeface="Arial"/>
              <a:buChar char="•"/>
            </a:pPr>
            <a:r>
              <a:rPr lang="en-US" sz="3300">
                <a:solidFill>
                  <a:srgbClr val="1C7378"/>
                </a:solidFill>
                <a:latin typeface="Canva Sans Bold"/>
              </a:rPr>
              <a:t>Using methods like stacking or blending multiple models could improve prediction accuracy and balance.</a:t>
            </a:r>
          </a:p>
          <a:p>
            <a:pPr>
              <a:lnSpc>
                <a:spcPts val="4620"/>
              </a:lnSpc>
            </a:pPr>
          </a:p>
          <a:p>
            <a:pPr marL="712470" indent="-356235" lvl="1">
              <a:lnSpc>
                <a:spcPts val="4620"/>
              </a:lnSpc>
              <a:buFont typeface="Arial"/>
              <a:buChar char="•"/>
            </a:pPr>
            <a:r>
              <a:rPr lang="en-US" sz="3300">
                <a:solidFill>
                  <a:srgbClr val="1C7378"/>
                </a:solidFill>
                <a:latin typeface="Canva Sans Bold"/>
              </a:rPr>
              <a:t>Using more than 3 folds might provide a more robust estimate of the model's performance and its variability across different subsets of the data.</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11063802" y="1095822"/>
            <a:ext cx="7224198" cy="10797035"/>
          </a:xfrm>
          <a:custGeom>
            <a:avLst/>
            <a:gdLst/>
            <a:ahLst/>
            <a:cxnLst/>
            <a:rect r="r" b="b" t="t" l="l"/>
            <a:pathLst>
              <a:path h="10797035" w="7224198">
                <a:moveTo>
                  <a:pt x="0" y="0"/>
                </a:moveTo>
                <a:lnTo>
                  <a:pt x="7224198" y="0"/>
                </a:lnTo>
                <a:lnTo>
                  <a:pt x="7224198" y="10797035"/>
                </a:lnTo>
                <a:lnTo>
                  <a:pt x="0" y="107970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49929" y="-194389"/>
            <a:ext cx="11313731" cy="10675779"/>
            <a:chOff x="0" y="0"/>
            <a:chExt cx="4904708" cy="4628144"/>
          </a:xfrm>
        </p:grpSpPr>
        <p:sp>
          <p:nvSpPr>
            <p:cNvPr name="Freeform 4" id="4"/>
            <p:cNvSpPr/>
            <p:nvPr/>
          </p:nvSpPr>
          <p:spPr>
            <a:xfrm flipH="false" flipV="false" rot="0">
              <a:off x="0" y="0"/>
              <a:ext cx="4904708" cy="4628144"/>
            </a:xfrm>
            <a:custGeom>
              <a:avLst/>
              <a:gdLst/>
              <a:ahLst/>
              <a:cxnLst/>
              <a:rect r="r" b="b" t="t" l="l"/>
              <a:pathLst>
                <a:path h="4628144" w="4904708">
                  <a:moveTo>
                    <a:pt x="0" y="0"/>
                  </a:moveTo>
                  <a:lnTo>
                    <a:pt x="4904708" y="0"/>
                  </a:lnTo>
                  <a:lnTo>
                    <a:pt x="4904708" y="4628144"/>
                  </a:lnTo>
                  <a:lnTo>
                    <a:pt x="0" y="4628144"/>
                  </a:lnTo>
                  <a:close/>
                </a:path>
              </a:pathLst>
            </a:custGeom>
            <a:solidFill>
              <a:srgbClr val="CAE7E4"/>
            </a:solidFill>
          </p:spPr>
        </p:sp>
      </p:grpSp>
      <p:sp>
        <p:nvSpPr>
          <p:cNvPr name="TextBox 5" id="5"/>
          <p:cNvSpPr txBox="true"/>
          <p:nvPr/>
        </p:nvSpPr>
        <p:spPr>
          <a:xfrm rot="0">
            <a:off x="770467" y="1931864"/>
            <a:ext cx="9985679" cy="8524875"/>
          </a:xfrm>
          <a:prstGeom prst="rect">
            <a:avLst/>
          </a:prstGeom>
        </p:spPr>
        <p:txBody>
          <a:bodyPr anchor="t" rtlCol="false" tIns="0" lIns="0" bIns="0" rIns="0">
            <a:spAutoFit/>
          </a:bodyPr>
          <a:lstStyle/>
          <a:p>
            <a:pPr algn="just">
              <a:lnSpc>
                <a:spcPts val="4200"/>
              </a:lnSpc>
            </a:pPr>
            <a:r>
              <a:rPr lang="en-US" sz="3000">
                <a:solidFill>
                  <a:srgbClr val="1C7378"/>
                </a:solidFill>
                <a:latin typeface="Proxima Nova Bold"/>
              </a:rPr>
              <a:t>Gradient Boosting is the selected algorithm for several reasons:</a:t>
            </a:r>
          </a:p>
          <a:p>
            <a:pPr algn="just" marL="647700" indent="-323850" lvl="1">
              <a:lnSpc>
                <a:spcPts val="4200"/>
              </a:lnSpc>
              <a:buFont typeface="Arial"/>
              <a:buChar char="•"/>
            </a:pPr>
            <a:r>
              <a:rPr lang="en-US" sz="3000">
                <a:solidFill>
                  <a:srgbClr val="1C7378"/>
                </a:solidFill>
                <a:latin typeface="Proxima Nova Bold"/>
              </a:rPr>
              <a:t>It offered the highest accuracy and an improved recall for the positive class without excessively sacrificing precision, especially after applying SMOTE.</a:t>
            </a:r>
          </a:p>
          <a:p>
            <a:pPr algn="just">
              <a:lnSpc>
                <a:spcPts val="4200"/>
              </a:lnSpc>
            </a:pPr>
          </a:p>
          <a:p>
            <a:pPr algn="just" marL="647700" indent="-323850" lvl="1">
              <a:lnSpc>
                <a:spcPts val="4200"/>
              </a:lnSpc>
              <a:buFont typeface="Arial"/>
              <a:buChar char="•"/>
            </a:pPr>
            <a:r>
              <a:rPr lang="en-US" sz="3000">
                <a:solidFill>
                  <a:srgbClr val="1C7378"/>
                </a:solidFill>
                <a:latin typeface="Proxima Nova Bold"/>
              </a:rPr>
              <a:t>Gradient Boosting demonstrated a significant improvement in handling class imbalance with the aid of SMOTE.</a:t>
            </a:r>
          </a:p>
          <a:p>
            <a:pPr algn="just">
              <a:lnSpc>
                <a:spcPts val="4200"/>
              </a:lnSpc>
            </a:pPr>
          </a:p>
          <a:p>
            <a:pPr algn="just" marL="647700" indent="-323850" lvl="1">
              <a:lnSpc>
                <a:spcPts val="4200"/>
              </a:lnSpc>
              <a:buFont typeface="Arial"/>
              <a:buChar char="•"/>
            </a:pPr>
            <a:r>
              <a:rPr lang="en-US" sz="3000">
                <a:solidFill>
                  <a:srgbClr val="1C7378"/>
                </a:solidFill>
                <a:latin typeface="Proxima Nova Bold"/>
              </a:rPr>
              <a:t>Although it is a complex model compared to Logistic Regression, its performance gains justify the increased complexity. Moreover, the ability to tune its parameters provided a way to manage overfitting and underfitting effectively.</a:t>
            </a:r>
          </a:p>
          <a:p>
            <a:pPr algn="just">
              <a:lnSpc>
                <a:spcPts val="4200"/>
              </a:lnSpc>
            </a:pPr>
          </a:p>
        </p:txBody>
      </p:sp>
      <p:sp>
        <p:nvSpPr>
          <p:cNvPr name="TextBox 6" id="6"/>
          <p:cNvSpPr txBox="true"/>
          <p:nvPr/>
        </p:nvSpPr>
        <p:spPr>
          <a:xfrm rot="0">
            <a:off x="770467" y="681310"/>
            <a:ext cx="8115300" cy="1061720"/>
          </a:xfrm>
          <a:prstGeom prst="rect">
            <a:avLst/>
          </a:prstGeom>
        </p:spPr>
        <p:txBody>
          <a:bodyPr anchor="t" rtlCol="false" tIns="0" lIns="0" bIns="0" rIns="0">
            <a:spAutoFit/>
          </a:bodyPr>
          <a:lstStyle/>
          <a:p>
            <a:pPr>
              <a:lnSpc>
                <a:spcPts val="8499"/>
              </a:lnSpc>
            </a:pPr>
            <a:r>
              <a:rPr lang="en-US" sz="6799" spc="67">
                <a:solidFill>
                  <a:srgbClr val="1C7378"/>
                </a:solidFill>
                <a:latin typeface="Proxima Nova Bold"/>
              </a:rPr>
              <a:t>CONCLUSION</a:t>
            </a:r>
          </a:p>
        </p:txBody>
      </p:sp>
      <p:sp>
        <p:nvSpPr>
          <p:cNvPr name="Freeform 7" id="7"/>
          <p:cNvSpPr/>
          <p:nvPr/>
        </p:nvSpPr>
        <p:spPr>
          <a:xfrm flipH="false" flipV="false" rot="3708155">
            <a:off x="-2000316" y="8382640"/>
            <a:ext cx="4260674" cy="4559087"/>
          </a:xfrm>
          <a:custGeom>
            <a:avLst/>
            <a:gdLst/>
            <a:ahLst/>
            <a:cxnLst/>
            <a:rect r="r" b="b" t="t" l="l"/>
            <a:pathLst>
              <a:path h="4559087" w="4260674">
                <a:moveTo>
                  <a:pt x="0" y="0"/>
                </a:moveTo>
                <a:lnTo>
                  <a:pt x="4260674" y="0"/>
                </a:lnTo>
                <a:lnTo>
                  <a:pt x="4260674" y="4559087"/>
                </a:lnTo>
                <a:lnTo>
                  <a:pt x="0" y="45590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7624047">
            <a:off x="16119257" y="-2568520"/>
            <a:ext cx="4948140" cy="4813191"/>
          </a:xfrm>
          <a:custGeom>
            <a:avLst/>
            <a:gdLst/>
            <a:ahLst/>
            <a:cxnLst/>
            <a:rect r="r" b="b" t="t" l="l"/>
            <a:pathLst>
              <a:path h="4813191" w="4948140">
                <a:moveTo>
                  <a:pt x="0" y="0"/>
                </a:moveTo>
                <a:lnTo>
                  <a:pt x="4948140" y="0"/>
                </a:lnTo>
                <a:lnTo>
                  <a:pt x="4948140" y="4813190"/>
                </a:lnTo>
                <a:lnTo>
                  <a:pt x="0" y="48131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CAE7E4"/>
        </a:solidFill>
      </p:bgPr>
    </p:bg>
    <p:spTree>
      <p:nvGrpSpPr>
        <p:cNvPr id="1" name=""/>
        <p:cNvGrpSpPr/>
        <p:nvPr/>
      </p:nvGrpSpPr>
      <p:grpSpPr>
        <a:xfrm>
          <a:off x="0" y="0"/>
          <a:ext cx="0" cy="0"/>
          <a:chOff x="0" y="0"/>
          <a:chExt cx="0" cy="0"/>
        </a:xfrm>
      </p:grpSpPr>
      <p:sp>
        <p:nvSpPr>
          <p:cNvPr name="Freeform 2" id="2"/>
          <p:cNvSpPr/>
          <p:nvPr/>
        </p:nvSpPr>
        <p:spPr>
          <a:xfrm flipH="false" flipV="false" rot="78320">
            <a:off x="4920501" y="4408062"/>
            <a:ext cx="8446998" cy="8324132"/>
          </a:xfrm>
          <a:custGeom>
            <a:avLst/>
            <a:gdLst/>
            <a:ahLst/>
            <a:cxnLst/>
            <a:rect r="r" b="b" t="t" l="l"/>
            <a:pathLst>
              <a:path h="8324132" w="8446998">
                <a:moveTo>
                  <a:pt x="0" y="0"/>
                </a:moveTo>
                <a:lnTo>
                  <a:pt x="8446998" y="0"/>
                </a:lnTo>
                <a:lnTo>
                  <a:pt x="8446998" y="8324133"/>
                </a:lnTo>
                <a:lnTo>
                  <a:pt x="0" y="83241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967708">
            <a:off x="15645059" y="7623998"/>
            <a:ext cx="4526778" cy="4403320"/>
          </a:xfrm>
          <a:custGeom>
            <a:avLst/>
            <a:gdLst/>
            <a:ahLst/>
            <a:cxnLst/>
            <a:rect r="r" b="b" t="t" l="l"/>
            <a:pathLst>
              <a:path h="4403320" w="4526778">
                <a:moveTo>
                  <a:pt x="0" y="0"/>
                </a:moveTo>
                <a:lnTo>
                  <a:pt x="4526778" y="0"/>
                </a:lnTo>
                <a:lnTo>
                  <a:pt x="4526778" y="4403321"/>
                </a:lnTo>
                <a:lnTo>
                  <a:pt x="0" y="44033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022704">
            <a:off x="-2588938" y="-2903536"/>
            <a:ext cx="5258107" cy="5626379"/>
          </a:xfrm>
          <a:custGeom>
            <a:avLst/>
            <a:gdLst/>
            <a:ahLst/>
            <a:cxnLst/>
            <a:rect r="r" b="b" t="t" l="l"/>
            <a:pathLst>
              <a:path h="5626379" w="5258107">
                <a:moveTo>
                  <a:pt x="0" y="0"/>
                </a:moveTo>
                <a:lnTo>
                  <a:pt x="5258107" y="0"/>
                </a:lnTo>
                <a:lnTo>
                  <a:pt x="5258107" y="5626379"/>
                </a:lnTo>
                <a:lnTo>
                  <a:pt x="0" y="56263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2761685" y="866775"/>
            <a:ext cx="12195944" cy="3755440"/>
          </a:xfrm>
          <a:prstGeom prst="rect">
            <a:avLst/>
          </a:prstGeom>
        </p:spPr>
        <p:txBody>
          <a:bodyPr anchor="t" rtlCol="false" tIns="0" lIns="0" bIns="0" rIns="0">
            <a:spAutoFit/>
          </a:bodyPr>
          <a:lstStyle/>
          <a:p>
            <a:pPr algn="ctr">
              <a:lnSpc>
                <a:spcPts val="29490"/>
              </a:lnSpc>
              <a:spcBef>
                <a:spcPct val="0"/>
              </a:spcBef>
            </a:pPr>
            <a:r>
              <a:rPr lang="en-US" sz="23592" spc="235">
                <a:solidFill>
                  <a:srgbClr val="1C7378"/>
                </a:solidFill>
                <a:latin typeface="Chewy"/>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852776" y="1028700"/>
            <a:ext cx="7817064" cy="8348320"/>
          </a:xfrm>
          <a:custGeom>
            <a:avLst/>
            <a:gdLst/>
            <a:ahLst/>
            <a:cxnLst/>
            <a:rect r="r" b="b" t="t" l="l"/>
            <a:pathLst>
              <a:path h="8348320" w="7817064">
                <a:moveTo>
                  <a:pt x="0" y="0"/>
                </a:moveTo>
                <a:lnTo>
                  <a:pt x="7817064" y="0"/>
                </a:lnTo>
                <a:lnTo>
                  <a:pt x="7817064" y="8348320"/>
                </a:lnTo>
                <a:lnTo>
                  <a:pt x="0" y="83483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473440" y="-263814"/>
            <a:ext cx="9092259" cy="10814628"/>
            <a:chOff x="0" y="0"/>
            <a:chExt cx="3941659" cy="4688338"/>
          </a:xfrm>
        </p:grpSpPr>
        <p:sp>
          <p:nvSpPr>
            <p:cNvPr name="Freeform 4" id="4"/>
            <p:cNvSpPr/>
            <p:nvPr/>
          </p:nvSpPr>
          <p:spPr>
            <a:xfrm flipH="false" flipV="false" rot="0">
              <a:off x="0" y="0"/>
              <a:ext cx="3941659" cy="4688337"/>
            </a:xfrm>
            <a:custGeom>
              <a:avLst/>
              <a:gdLst/>
              <a:ahLst/>
              <a:cxnLst/>
              <a:rect r="r" b="b" t="t" l="l"/>
              <a:pathLst>
                <a:path h="4688337" w="3941659">
                  <a:moveTo>
                    <a:pt x="0" y="0"/>
                  </a:moveTo>
                  <a:lnTo>
                    <a:pt x="3941659" y="0"/>
                  </a:lnTo>
                  <a:lnTo>
                    <a:pt x="3941659" y="4688337"/>
                  </a:lnTo>
                  <a:lnTo>
                    <a:pt x="0" y="4688337"/>
                  </a:lnTo>
                  <a:close/>
                </a:path>
              </a:pathLst>
            </a:custGeom>
            <a:solidFill>
              <a:srgbClr val="CAE7E4"/>
            </a:solidFill>
          </p:spPr>
        </p:sp>
      </p:grpSp>
      <p:sp>
        <p:nvSpPr>
          <p:cNvPr name="TextBox 5" id="5"/>
          <p:cNvSpPr txBox="true"/>
          <p:nvPr/>
        </p:nvSpPr>
        <p:spPr>
          <a:xfrm rot="0">
            <a:off x="10470275" y="1000125"/>
            <a:ext cx="6931969" cy="1061720"/>
          </a:xfrm>
          <a:prstGeom prst="rect">
            <a:avLst/>
          </a:prstGeom>
        </p:spPr>
        <p:txBody>
          <a:bodyPr anchor="t" rtlCol="false" tIns="0" lIns="0" bIns="0" rIns="0">
            <a:spAutoFit/>
          </a:bodyPr>
          <a:lstStyle/>
          <a:p>
            <a:pPr>
              <a:lnSpc>
                <a:spcPts val="8499"/>
              </a:lnSpc>
            </a:pPr>
            <a:r>
              <a:rPr lang="en-US" sz="6799" spc="67">
                <a:solidFill>
                  <a:srgbClr val="1C7378"/>
                </a:solidFill>
                <a:latin typeface="Proxima Nova Bold"/>
              </a:rPr>
              <a:t>OBJECTIVE</a:t>
            </a:r>
          </a:p>
        </p:txBody>
      </p:sp>
      <p:sp>
        <p:nvSpPr>
          <p:cNvPr name="TextBox 6" id="6"/>
          <p:cNvSpPr txBox="true"/>
          <p:nvPr/>
        </p:nvSpPr>
        <p:spPr>
          <a:xfrm rot="0">
            <a:off x="10470275" y="2310352"/>
            <a:ext cx="7628488" cy="7313930"/>
          </a:xfrm>
          <a:prstGeom prst="rect">
            <a:avLst/>
          </a:prstGeom>
        </p:spPr>
        <p:txBody>
          <a:bodyPr anchor="t" rtlCol="false" tIns="0" lIns="0" bIns="0" rIns="0">
            <a:spAutoFit/>
          </a:bodyPr>
          <a:lstStyle/>
          <a:p>
            <a:pPr>
              <a:lnSpc>
                <a:spcPts val="5319"/>
              </a:lnSpc>
            </a:pPr>
            <a:r>
              <a:rPr lang="en-US" sz="3799">
                <a:solidFill>
                  <a:srgbClr val="1C7378"/>
                </a:solidFill>
                <a:latin typeface="Proxima Nova"/>
              </a:rPr>
              <a:t>The objective is to develop binary classification models that can accurately distinguish between individuals with and without diabetes based on the provided features. </a:t>
            </a:r>
          </a:p>
          <a:p>
            <a:pPr>
              <a:lnSpc>
                <a:spcPts val="5319"/>
              </a:lnSpc>
            </a:pPr>
          </a:p>
          <a:p>
            <a:pPr>
              <a:lnSpc>
                <a:spcPts val="5319"/>
              </a:lnSpc>
            </a:pPr>
            <a:r>
              <a:rPr lang="en-US" sz="3799">
                <a:solidFill>
                  <a:srgbClr val="1C7378"/>
                </a:solidFill>
                <a:latin typeface="Proxima Nova"/>
              </a:rPr>
              <a:t>These models should generalize well to unseen data and exhibit high sensitivity and specificity in detecting diabetes cases.</a:t>
            </a:r>
          </a:p>
        </p:txBody>
      </p:sp>
      <p:sp>
        <p:nvSpPr>
          <p:cNvPr name="Freeform 7" id="7"/>
          <p:cNvSpPr/>
          <p:nvPr/>
        </p:nvSpPr>
        <p:spPr>
          <a:xfrm flipH="false" flipV="false" rot="7998369">
            <a:off x="-2068242" y="-2362414"/>
            <a:ext cx="4857299" cy="4724827"/>
          </a:xfrm>
          <a:custGeom>
            <a:avLst/>
            <a:gdLst/>
            <a:ahLst/>
            <a:cxnLst/>
            <a:rect r="r" b="b" t="t" l="l"/>
            <a:pathLst>
              <a:path h="4724827" w="4857299">
                <a:moveTo>
                  <a:pt x="0" y="0"/>
                </a:moveTo>
                <a:lnTo>
                  <a:pt x="4857299" y="0"/>
                </a:lnTo>
                <a:lnTo>
                  <a:pt x="4857299" y="4724828"/>
                </a:lnTo>
                <a:lnTo>
                  <a:pt x="0" y="47248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5400000">
            <a:off x="15336184" y="7559290"/>
            <a:ext cx="5134853" cy="4938795"/>
          </a:xfrm>
          <a:custGeom>
            <a:avLst/>
            <a:gdLst/>
            <a:ahLst/>
            <a:cxnLst/>
            <a:rect r="r" b="b" t="t" l="l"/>
            <a:pathLst>
              <a:path h="4938795" w="5134853">
                <a:moveTo>
                  <a:pt x="0" y="0"/>
                </a:moveTo>
                <a:lnTo>
                  <a:pt x="5134854" y="0"/>
                </a:lnTo>
                <a:lnTo>
                  <a:pt x="5134854" y="4938795"/>
                </a:lnTo>
                <a:lnTo>
                  <a:pt x="0" y="49387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sp>
        <p:nvSpPr>
          <p:cNvPr name="Freeform 2" id="2"/>
          <p:cNvSpPr/>
          <p:nvPr/>
        </p:nvSpPr>
        <p:spPr>
          <a:xfrm flipH="false" flipV="false" rot="0">
            <a:off x="13359200" y="1222175"/>
            <a:ext cx="5656618" cy="9286985"/>
          </a:xfrm>
          <a:custGeom>
            <a:avLst/>
            <a:gdLst/>
            <a:ahLst/>
            <a:cxnLst/>
            <a:rect r="r" b="b" t="t" l="l"/>
            <a:pathLst>
              <a:path h="9286985" w="5656618">
                <a:moveTo>
                  <a:pt x="0" y="0"/>
                </a:moveTo>
                <a:lnTo>
                  <a:pt x="5656618" y="0"/>
                </a:lnTo>
                <a:lnTo>
                  <a:pt x="5656618" y="9286984"/>
                </a:lnTo>
                <a:lnTo>
                  <a:pt x="0" y="92869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94389" y="-222159"/>
            <a:ext cx="13925672" cy="10731318"/>
            <a:chOff x="0" y="0"/>
            <a:chExt cx="6037031" cy="4652221"/>
          </a:xfrm>
        </p:grpSpPr>
        <p:sp>
          <p:nvSpPr>
            <p:cNvPr name="Freeform 4" id="4"/>
            <p:cNvSpPr/>
            <p:nvPr/>
          </p:nvSpPr>
          <p:spPr>
            <a:xfrm flipH="false" flipV="false" rot="0">
              <a:off x="0" y="0"/>
              <a:ext cx="6037031" cy="4652221"/>
            </a:xfrm>
            <a:custGeom>
              <a:avLst/>
              <a:gdLst/>
              <a:ahLst/>
              <a:cxnLst/>
              <a:rect r="r" b="b" t="t" l="l"/>
              <a:pathLst>
                <a:path h="4652221" w="6037031">
                  <a:moveTo>
                    <a:pt x="0" y="0"/>
                  </a:moveTo>
                  <a:lnTo>
                    <a:pt x="6037031" y="0"/>
                  </a:lnTo>
                  <a:lnTo>
                    <a:pt x="6037031" y="4652221"/>
                  </a:lnTo>
                  <a:lnTo>
                    <a:pt x="0" y="4652221"/>
                  </a:lnTo>
                  <a:close/>
                </a:path>
              </a:pathLst>
            </a:custGeom>
            <a:solidFill>
              <a:srgbClr val="CAE7E4"/>
            </a:solidFill>
          </p:spPr>
        </p:sp>
      </p:grpSp>
      <p:sp>
        <p:nvSpPr>
          <p:cNvPr name="Freeform 5" id="5"/>
          <p:cNvSpPr/>
          <p:nvPr/>
        </p:nvSpPr>
        <p:spPr>
          <a:xfrm flipH="false" flipV="false" rot="8100000">
            <a:off x="16857942" y="-2707031"/>
            <a:ext cx="5565859" cy="5414063"/>
          </a:xfrm>
          <a:custGeom>
            <a:avLst/>
            <a:gdLst/>
            <a:ahLst/>
            <a:cxnLst/>
            <a:rect r="r" b="b" t="t" l="l"/>
            <a:pathLst>
              <a:path h="5414063" w="5565859">
                <a:moveTo>
                  <a:pt x="0" y="0"/>
                </a:moveTo>
                <a:lnTo>
                  <a:pt x="5565859" y="0"/>
                </a:lnTo>
                <a:lnTo>
                  <a:pt x="5565859" y="5414062"/>
                </a:lnTo>
                <a:lnTo>
                  <a:pt x="0" y="54140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132809">
            <a:off x="-894034" y="7979877"/>
            <a:ext cx="3845468" cy="4114800"/>
          </a:xfrm>
          <a:custGeom>
            <a:avLst/>
            <a:gdLst/>
            <a:ahLst/>
            <a:cxnLst/>
            <a:rect r="r" b="b" t="t" l="l"/>
            <a:pathLst>
              <a:path h="4114800" w="3845468">
                <a:moveTo>
                  <a:pt x="0" y="0"/>
                </a:moveTo>
                <a:lnTo>
                  <a:pt x="3845468" y="0"/>
                </a:lnTo>
                <a:lnTo>
                  <a:pt x="384546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740061" y="2285220"/>
            <a:ext cx="12824151" cy="3980180"/>
          </a:xfrm>
          <a:prstGeom prst="rect">
            <a:avLst/>
          </a:prstGeom>
        </p:spPr>
        <p:txBody>
          <a:bodyPr anchor="t" rtlCol="false" tIns="0" lIns="0" bIns="0" rIns="0">
            <a:spAutoFit/>
          </a:bodyPr>
          <a:lstStyle/>
          <a:p>
            <a:pPr marL="820419" indent="-410209" lvl="1">
              <a:lnSpc>
                <a:spcPts val="5319"/>
              </a:lnSpc>
              <a:buFont typeface="Arial"/>
              <a:buChar char="•"/>
            </a:pPr>
            <a:r>
              <a:rPr lang="en-US" sz="3799">
                <a:solidFill>
                  <a:srgbClr val="1C7378"/>
                </a:solidFill>
                <a:latin typeface="Proxima Nova"/>
              </a:rPr>
              <a:t>The dataset is collected from the Behavioral Risk Factor Surveillance System (BRFSS) 2015 survey.</a:t>
            </a:r>
          </a:p>
          <a:p>
            <a:pPr marL="820419" indent="-410209" lvl="1">
              <a:lnSpc>
                <a:spcPts val="5319"/>
              </a:lnSpc>
              <a:buFont typeface="Arial"/>
              <a:buChar char="•"/>
            </a:pPr>
            <a:r>
              <a:rPr lang="en-US" sz="3799">
                <a:solidFill>
                  <a:srgbClr val="1C7378"/>
                </a:solidFill>
                <a:latin typeface="Proxima Nova"/>
              </a:rPr>
              <a:t>The dataset contains 253,680 entries and 22 columns, providing a substantial sample size for analysis.</a:t>
            </a:r>
          </a:p>
          <a:p>
            <a:pPr marL="820419" indent="-410209" lvl="1">
              <a:lnSpc>
                <a:spcPts val="5319"/>
              </a:lnSpc>
              <a:buFont typeface="Arial"/>
              <a:buChar char="•"/>
            </a:pPr>
            <a:r>
              <a:rPr lang="en-US" sz="3799">
                <a:solidFill>
                  <a:srgbClr val="1C7378"/>
                </a:solidFill>
                <a:latin typeface="Proxima Nova"/>
              </a:rPr>
              <a:t>The dataset includes a binary indicator for diabetes status, allowing for binary classification tasks.</a:t>
            </a:r>
          </a:p>
        </p:txBody>
      </p:sp>
      <p:sp>
        <p:nvSpPr>
          <p:cNvPr name="Freeform 8" id="8"/>
          <p:cNvSpPr/>
          <p:nvPr/>
        </p:nvSpPr>
        <p:spPr>
          <a:xfrm flipH="false" flipV="false" rot="0">
            <a:off x="297948" y="6877828"/>
            <a:ext cx="13708378" cy="1844919"/>
          </a:xfrm>
          <a:custGeom>
            <a:avLst/>
            <a:gdLst/>
            <a:ahLst/>
            <a:cxnLst/>
            <a:rect r="r" b="b" t="t" l="l"/>
            <a:pathLst>
              <a:path h="1844919" w="13708378">
                <a:moveTo>
                  <a:pt x="0" y="0"/>
                </a:moveTo>
                <a:lnTo>
                  <a:pt x="13708377" y="0"/>
                </a:lnTo>
                <a:lnTo>
                  <a:pt x="13708377" y="1844920"/>
                </a:lnTo>
                <a:lnTo>
                  <a:pt x="0" y="1844920"/>
                </a:lnTo>
                <a:lnTo>
                  <a:pt x="0" y="0"/>
                </a:lnTo>
                <a:close/>
              </a:path>
            </a:pathLst>
          </a:custGeom>
          <a:blipFill>
            <a:blip r:embed="rId8"/>
            <a:stretch>
              <a:fillRect l="0" t="0" r="0" b="0"/>
            </a:stretch>
          </a:blipFill>
        </p:spPr>
      </p:sp>
      <p:sp>
        <p:nvSpPr>
          <p:cNvPr name="TextBox 9" id="9"/>
          <p:cNvSpPr txBox="true"/>
          <p:nvPr/>
        </p:nvSpPr>
        <p:spPr>
          <a:xfrm rot="0">
            <a:off x="740061" y="1000125"/>
            <a:ext cx="8403939" cy="1061720"/>
          </a:xfrm>
          <a:prstGeom prst="rect">
            <a:avLst/>
          </a:prstGeom>
        </p:spPr>
        <p:txBody>
          <a:bodyPr anchor="t" rtlCol="false" tIns="0" lIns="0" bIns="0" rIns="0">
            <a:spAutoFit/>
          </a:bodyPr>
          <a:lstStyle/>
          <a:p>
            <a:pPr>
              <a:lnSpc>
                <a:spcPts val="8499"/>
              </a:lnSpc>
            </a:pPr>
            <a:r>
              <a:rPr lang="en-US" sz="6799" spc="67">
                <a:solidFill>
                  <a:srgbClr val="1C7378"/>
                </a:solidFill>
                <a:latin typeface="Proxima Nova Bold"/>
              </a:rPr>
              <a:t>DATASET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0" y="0"/>
            <a:ext cx="18510159" cy="10648009"/>
            <a:chOff x="0" y="0"/>
            <a:chExt cx="8024490" cy="4616105"/>
          </a:xfrm>
        </p:grpSpPr>
        <p:sp>
          <p:nvSpPr>
            <p:cNvPr name="Freeform 3" id="3"/>
            <p:cNvSpPr/>
            <p:nvPr/>
          </p:nvSpPr>
          <p:spPr>
            <a:xfrm flipH="false" flipV="false" rot="0">
              <a:off x="0" y="0"/>
              <a:ext cx="8024490" cy="4616105"/>
            </a:xfrm>
            <a:custGeom>
              <a:avLst/>
              <a:gdLst/>
              <a:ahLst/>
              <a:cxnLst/>
              <a:rect r="r" b="b" t="t" l="l"/>
              <a:pathLst>
                <a:path h="4616105" w="8024490">
                  <a:moveTo>
                    <a:pt x="0" y="0"/>
                  </a:moveTo>
                  <a:lnTo>
                    <a:pt x="8024490" y="0"/>
                  </a:lnTo>
                  <a:lnTo>
                    <a:pt x="8024490" y="4616105"/>
                  </a:lnTo>
                  <a:lnTo>
                    <a:pt x="0" y="4616105"/>
                  </a:lnTo>
                  <a:close/>
                </a:path>
              </a:pathLst>
            </a:custGeom>
            <a:solidFill>
              <a:srgbClr val="CAE7E4"/>
            </a:solidFill>
          </p:spPr>
        </p:sp>
      </p:grpSp>
      <p:sp>
        <p:nvSpPr>
          <p:cNvPr name="Freeform 4" id="4"/>
          <p:cNvSpPr/>
          <p:nvPr/>
        </p:nvSpPr>
        <p:spPr>
          <a:xfrm flipH="false" flipV="false" rot="0">
            <a:off x="-369807" y="7111011"/>
            <a:ext cx="4286914" cy="3772485"/>
          </a:xfrm>
          <a:custGeom>
            <a:avLst/>
            <a:gdLst/>
            <a:ahLst/>
            <a:cxnLst/>
            <a:rect r="r" b="b" t="t" l="l"/>
            <a:pathLst>
              <a:path h="3772485" w="4286914">
                <a:moveTo>
                  <a:pt x="0" y="0"/>
                </a:moveTo>
                <a:lnTo>
                  <a:pt x="4286914" y="0"/>
                </a:lnTo>
                <a:lnTo>
                  <a:pt x="4286914" y="3772485"/>
                </a:lnTo>
                <a:lnTo>
                  <a:pt x="0" y="3772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233657">
            <a:off x="-2636638" y="-2904084"/>
            <a:ext cx="4533662" cy="4997022"/>
          </a:xfrm>
          <a:custGeom>
            <a:avLst/>
            <a:gdLst/>
            <a:ahLst/>
            <a:cxnLst/>
            <a:rect r="r" b="b" t="t" l="l"/>
            <a:pathLst>
              <a:path h="4997022" w="4533662">
                <a:moveTo>
                  <a:pt x="0" y="0"/>
                </a:moveTo>
                <a:lnTo>
                  <a:pt x="4533662" y="0"/>
                </a:lnTo>
                <a:lnTo>
                  <a:pt x="4533662" y="4997022"/>
                </a:lnTo>
                <a:lnTo>
                  <a:pt x="0" y="49970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2932786">
            <a:off x="15427711" y="8069276"/>
            <a:ext cx="4559806" cy="4435448"/>
          </a:xfrm>
          <a:custGeom>
            <a:avLst/>
            <a:gdLst/>
            <a:ahLst/>
            <a:cxnLst/>
            <a:rect r="r" b="b" t="t" l="l"/>
            <a:pathLst>
              <a:path h="4435448" w="4559806">
                <a:moveTo>
                  <a:pt x="0" y="0"/>
                </a:moveTo>
                <a:lnTo>
                  <a:pt x="4559806" y="0"/>
                </a:lnTo>
                <a:lnTo>
                  <a:pt x="4559806" y="4435448"/>
                </a:lnTo>
                <a:lnTo>
                  <a:pt x="0" y="44354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955262" y="1806109"/>
            <a:ext cx="6833067" cy="8262894"/>
          </a:xfrm>
          <a:custGeom>
            <a:avLst/>
            <a:gdLst/>
            <a:ahLst/>
            <a:cxnLst/>
            <a:rect r="r" b="b" t="t" l="l"/>
            <a:pathLst>
              <a:path h="8262894" w="6833067">
                <a:moveTo>
                  <a:pt x="0" y="0"/>
                </a:moveTo>
                <a:lnTo>
                  <a:pt x="6833067" y="0"/>
                </a:lnTo>
                <a:lnTo>
                  <a:pt x="6833067" y="8262894"/>
                </a:lnTo>
                <a:lnTo>
                  <a:pt x="0" y="8262894"/>
                </a:lnTo>
                <a:lnTo>
                  <a:pt x="0" y="0"/>
                </a:lnTo>
                <a:close/>
              </a:path>
            </a:pathLst>
          </a:custGeom>
          <a:blipFill>
            <a:blip r:embed="rId8"/>
            <a:stretch>
              <a:fillRect l="0" t="0" r="0" b="0"/>
            </a:stretch>
          </a:blipFill>
        </p:spPr>
      </p:sp>
      <p:sp>
        <p:nvSpPr>
          <p:cNvPr name="TextBox 8" id="8"/>
          <p:cNvSpPr txBox="true"/>
          <p:nvPr/>
        </p:nvSpPr>
        <p:spPr>
          <a:xfrm rot="0">
            <a:off x="573284" y="46179"/>
            <a:ext cx="16430090" cy="1061720"/>
          </a:xfrm>
          <a:prstGeom prst="rect">
            <a:avLst/>
          </a:prstGeom>
        </p:spPr>
        <p:txBody>
          <a:bodyPr anchor="t" rtlCol="false" tIns="0" lIns="0" bIns="0" rIns="0">
            <a:spAutoFit/>
          </a:bodyPr>
          <a:lstStyle/>
          <a:p>
            <a:pPr>
              <a:lnSpc>
                <a:spcPts val="8499"/>
              </a:lnSpc>
            </a:pPr>
            <a:r>
              <a:rPr lang="en-US" sz="6799" spc="67">
                <a:solidFill>
                  <a:srgbClr val="1C7378"/>
                </a:solidFill>
                <a:latin typeface="Proxima Nova Bold"/>
              </a:rPr>
              <a:t>EXPLORATORY DATA ANALYSIS (EDA):</a:t>
            </a:r>
          </a:p>
        </p:txBody>
      </p:sp>
      <p:sp>
        <p:nvSpPr>
          <p:cNvPr name="TextBox 9" id="9"/>
          <p:cNvSpPr txBox="true"/>
          <p:nvPr/>
        </p:nvSpPr>
        <p:spPr>
          <a:xfrm rot="0">
            <a:off x="1337214" y="1133471"/>
            <a:ext cx="4034582"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rPr>
              <a:t>Statastical Analysis</a:t>
            </a:r>
          </a:p>
        </p:txBody>
      </p:sp>
      <p:sp>
        <p:nvSpPr>
          <p:cNvPr name="TextBox 10" id="10"/>
          <p:cNvSpPr txBox="true"/>
          <p:nvPr/>
        </p:nvSpPr>
        <p:spPr>
          <a:xfrm rot="0">
            <a:off x="9255080" y="1734107"/>
            <a:ext cx="9032920" cy="7759197"/>
          </a:xfrm>
          <a:prstGeom prst="rect">
            <a:avLst/>
          </a:prstGeom>
        </p:spPr>
        <p:txBody>
          <a:bodyPr anchor="t" rtlCol="false" tIns="0" lIns="0" bIns="0" rIns="0">
            <a:spAutoFit/>
          </a:bodyPr>
          <a:lstStyle/>
          <a:p>
            <a:pPr>
              <a:lnSpc>
                <a:spcPts val="2599"/>
              </a:lnSpc>
            </a:pPr>
            <a:r>
              <a:rPr lang="en-US" sz="2079" spc="20">
                <a:solidFill>
                  <a:srgbClr val="000000"/>
                </a:solidFill>
                <a:latin typeface="Proxima Nova Bold"/>
              </a:rPr>
              <a:t>Diabetes_binary: This is our target variable with about 13.9% of the cases having diabetes. </a:t>
            </a:r>
          </a:p>
          <a:p>
            <a:pPr>
              <a:lnSpc>
                <a:spcPts val="2599"/>
              </a:lnSpc>
            </a:pPr>
          </a:p>
          <a:p>
            <a:pPr>
              <a:lnSpc>
                <a:spcPts val="2599"/>
              </a:lnSpc>
            </a:pPr>
            <a:r>
              <a:rPr lang="en-US" sz="2079" spc="20">
                <a:solidFill>
                  <a:srgbClr val="000000"/>
                </a:solidFill>
                <a:latin typeface="Proxima Nova Bold"/>
              </a:rPr>
              <a:t>Key statistics suggest a broad range of demographic and health-related attributes, with fields ranging from </a:t>
            </a:r>
          </a:p>
          <a:p>
            <a:pPr>
              <a:lnSpc>
                <a:spcPts val="2599"/>
              </a:lnSpc>
            </a:pPr>
            <a:r>
              <a:rPr lang="en-US" sz="2079" spc="20">
                <a:solidFill>
                  <a:srgbClr val="000000"/>
                </a:solidFill>
                <a:latin typeface="Proxima Nova Bold"/>
              </a:rPr>
              <a:t>binary indicators (e.g., smoker: yes/no) to continuous measures (e.g., BMI, age).</a:t>
            </a:r>
          </a:p>
          <a:p>
            <a:pPr>
              <a:lnSpc>
                <a:spcPts val="2599"/>
              </a:lnSpc>
            </a:pPr>
          </a:p>
          <a:p>
            <a:pPr>
              <a:lnSpc>
                <a:spcPts val="2599"/>
              </a:lnSpc>
            </a:pPr>
            <a:r>
              <a:rPr lang="en-US" sz="2079" spc="20">
                <a:solidFill>
                  <a:srgbClr val="000000"/>
                </a:solidFill>
                <a:latin typeface="Proxima Nova Bold"/>
              </a:rPr>
              <a:t>HighBP, HighChol, Smoker, Stroke, HeartDiseaseorAttack, PhysActivity, Fruits, Veggies, HvyAlcoholConsump, AnyHealthcare, NoDocbcCost,DiffWalk, </a:t>
            </a:r>
          </a:p>
          <a:p>
            <a:pPr>
              <a:lnSpc>
                <a:spcPts val="2599"/>
              </a:lnSpc>
            </a:pPr>
          </a:p>
          <a:p>
            <a:pPr>
              <a:lnSpc>
                <a:spcPts val="2599"/>
              </a:lnSpc>
            </a:pPr>
            <a:r>
              <a:rPr lang="en-US" sz="2079" spc="20">
                <a:solidFill>
                  <a:srgbClr val="000000"/>
                </a:solidFill>
                <a:latin typeface="Proxima Nova Bold"/>
              </a:rPr>
              <a:t>Sex: These are binary features, representing presence or absence of a condition or behavior.</a:t>
            </a:r>
          </a:p>
          <a:p>
            <a:pPr>
              <a:lnSpc>
                <a:spcPts val="2599"/>
              </a:lnSpc>
            </a:pPr>
          </a:p>
          <a:p>
            <a:pPr>
              <a:lnSpc>
                <a:spcPts val="2599"/>
              </a:lnSpc>
            </a:pPr>
            <a:r>
              <a:rPr lang="en-US" sz="2079" spc="20">
                <a:solidFill>
                  <a:srgbClr val="000000"/>
                </a:solidFill>
                <a:latin typeface="Proxima Nova Bold"/>
              </a:rPr>
              <a:t>B</a:t>
            </a:r>
            <a:r>
              <a:rPr lang="en-US" sz="2079" spc="20">
                <a:solidFill>
                  <a:srgbClr val="000000"/>
                </a:solidFill>
                <a:latin typeface="Proxima Nova Bold"/>
              </a:rPr>
              <a:t>MI, GenHlth, MentHlth, PhysHlth: Continuous variables with a range of values that might need normalization or scaling during preprocessing.</a:t>
            </a:r>
          </a:p>
          <a:p>
            <a:pPr>
              <a:lnSpc>
                <a:spcPts val="2599"/>
              </a:lnSpc>
            </a:pPr>
          </a:p>
          <a:p>
            <a:pPr>
              <a:lnSpc>
                <a:spcPts val="2599"/>
              </a:lnSpc>
            </a:pPr>
            <a:r>
              <a:rPr lang="en-US" sz="2079" spc="20">
                <a:solidFill>
                  <a:srgbClr val="000000"/>
                </a:solidFill>
                <a:latin typeface="Proxima Nova Bold"/>
              </a:rPr>
              <a:t>Age, Education, Income: Ordinal variables with a defined order but inconsistent intervals.</a:t>
            </a:r>
          </a:p>
          <a:p>
            <a:pPr>
              <a:lnSpc>
                <a:spcPts val="2599"/>
              </a:lnSpc>
            </a:pPr>
          </a:p>
          <a:p>
            <a:pPr>
              <a:lnSpc>
                <a:spcPts val="2599"/>
              </a:lnSpc>
            </a:pPr>
          </a:p>
          <a:p>
            <a:pPr>
              <a:lnSpc>
                <a:spcPts val="2599"/>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0" y="-166619"/>
            <a:ext cx="18510159" cy="10648009"/>
            <a:chOff x="0" y="0"/>
            <a:chExt cx="8024490" cy="4616105"/>
          </a:xfrm>
        </p:grpSpPr>
        <p:sp>
          <p:nvSpPr>
            <p:cNvPr name="Freeform 3" id="3"/>
            <p:cNvSpPr/>
            <p:nvPr/>
          </p:nvSpPr>
          <p:spPr>
            <a:xfrm flipH="false" flipV="false" rot="0">
              <a:off x="0" y="0"/>
              <a:ext cx="8024490" cy="4616105"/>
            </a:xfrm>
            <a:custGeom>
              <a:avLst/>
              <a:gdLst/>
              <a:ahLst/>
              <a:cxnLst/>
              <a:rect r="r" b="b" t="t" l="l"/>
              <a:pathLst>
                <a:path h="4616105" w="8024490">
                  <a:moveTo>
                    <a:pt x="0" y="0"/>
                  </a:moveTo>
                  <a:lnTo>
                    <a:pt x="8024490" y="0"/>
                  </a:lnTo>
                  <a:lnTo>
                    <a:pt x="8024490" y="4616105"/>
                  </a:lnTo>
                  <a:lnTo>
                    <a:pt x="0" y="4616105"/>
                  </a:lnTo>
                  <a:close/>
                </a:path>
              </a:pathLst>
            </a:custGeom>
            <a:solidFill>
              <a:srgbClr val="CAE7E4"/>
            </a:solidFill>
          </p:spPr>
        </p:sp>
      </p:grpSp>
      <p:sp>
        <p:nvSpPr>
          <p:cNvPr name="Freeform 4" id="4"/>
          <p:cNvSpPr/>
          <p:nvPr/>
        </p:nvSpPr>
        <p:spPr>
          <a:xfrm flipH="false" flipV="false" rot="0">
            <a:off x="-369807" y="7111011"/>
            <a:ext cx="4286914" cy="3772485"/>
          </a:xfrm>
          <a:custGeom>
            <a:avLst/>
            <a:gdLst/>
            <a:ahLst/>
            <a:cxnLst/>
            <a:rect r="r" b="b" t="t" l="l"/>
            <a:pathLst>
              <a:path h="3772485" w="4286914">
                <a:moveTo>
                  <a:pt x="0" y="0"/>
                </a:moveTo>
                <a:lnTo>
                  <a:pt x="4286914" y="0"/>
                </a:lnTo>
                <a:lnTo>
                  <a:pt x="4286914" y="3772485"/>
                </a:lnTo>
                <a:lnTo>
                  <a:pt x="0" y="3772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233657">
            <a:off x="-2636638" y="-2904084"/>
            <a:ext cx="4533662" cy="4997022"/>
          </a:xfrm>
          <a:custGeom>
            <a:avLst/>
            <a:gdLst/>
            <a:ahLst/>
            <a:cxnLst/>
            <a:rect r="r" b="b" t="t" l="l"/>
            <a:pathLst>
              <a:path h="4997022" w="4533662">
                <a:moveTo>
                  <a:pt x="0" y="0"/>
                </a:moveTo>
                <a:lnTo>
                  <a:pt x="4533662" y="0"/>
                </a:lnTo>
                <a:lnTo>
                  <a:pt x="4533662" y="4997022"/>
                </a:lnTo>
                <a:lnTo>
                  <a:pt x="0" y="49970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2932786">
            <a:off x="15427711" y="8069276"/>
            <a:ext cx="4559806" cy="4435448"/>
          </a:xfrm>
          <a:custGeom>
            <a:avLst/>
            <a:gdLst/>
            <a:ahLst/>
            <a:cxnLst/>
            <a:rect r="r" b="b" t="t" l="l"/>
            <a:pathLst>
              <a:path h="4435448" w="4559806">
                <a:moveTo>
                  <a:pt x="0" y="0"/>
                </a:moveTo>
                <a:lnTo>
                  <a:pt x="4559806" y="0"/>
                </a:lnTo>
                <a:lnTo>
                  <a:pt x="4559806" y="4435448"/>
                </a:lnTo>
                <a:lnTo>
                  <a:pt x="0" y="44354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511321" y="1000125"/>
            <a:ext cx="16430090" cy="1061720"/>
          </a:xfrm>
          <a:prstGeom prst="rect">
            <a:avLst/>
          </a:prstGeom>
        </p:spPr>
        <p:txBody>
          <a:bodyPr anchor="t" rtlCol="false" tIns="0" lIns="0" bIns="0" rIns="0">
            <a:spAutoFit/>
          </a:bodyPr>
          <a:lstStyle/>
          <a:p>
            <a:pPr>
              <a:lnSpc>
                <a:spcPts val="8499"/>
              </a:lnSpc>
            </a:pPr>
            <a:r>
              <a:rPr lang="en-US" sz="6799" spc="67">
                <a:solidFill>
                  <a:srgbClr val="1C7378"/>
                </a:solidFill>
                <a:latin typeface="Proxima Nova Bold"/>
              </a:rPr>
              <a:t>EDA : DATA PREPROCESSING</a:t>
            </a:r>
          </a:p>
        </p:txBody>
      </p:sp>
      <p:sp>
        <p:nvSpPr>
          <p:cNvPr name="TextBox 8" id="8"/>
          <p:cNvSpPr txBox="true"/>
          <p:nvPr/>
        </p:nvSpPr>
        <p:spPr>
          <a:xfrm rot="0">
            <a:off x="1082959" y="2657001"/>
            <a:ext cx="16344242" cy="6149552"/>
          </a:xfrm>
          <a:prstGeom prst="rect">
            <a:avLst/>
          </a:prstGeom>
        </p:spPr>
        <p:txBody>
          <a:bodyPr anchor="t" rtlCol="false" tIns="0" lIns="0" bIns="0" rIns="0">
            <a:spAutoFit/>
          </a:bodyPr>
          <a:lstStyle/>
          <a:p>
            <a:pPr marL="840209" indent="-420105" lvl="1">
              <a:lnSpc>
                <a:spcPts val="5448"/>
              </a:lnSpc>
              <a:buFont typeface="Arial"/>
              <a:buChar char="•"/>
            </a:pPr>
            <a:r>
              <a:rPr lang="en-US" sz="3891">
                <a:solidFill>
                  <a:srgbClr val="1C7378"/>
                </a:solidFill>
                <a:latin typeface="Canva Sans"/>
              </a:rPr>
              <a:t>No missing values are found</a:t>
            </a:r>
          </a:p>
          <a:p>
            <a:pPr marL="840209" indent="-420105" lvl="1">
              <a:lnSpc>
                <a:spcPts val="5448"/>
              </a:lnSpc>
              <a:buFont typeface="Arial"/>
              <a:buChar char="•"/>
            </a:pPr>
            <a:r>
              <a:rPr lang="en-US" sz="3891">
                <a:solidFill>
                  <a:srgbClr val="1C7378"/>
                </a:solidFill>
                <a:latin typeface="Canva Sans"/>
              </a:rPr>
              <a:t>Identify outliers using the Interquartile Range (IQR) method for key numerical columns</a:t>
            </a:r>
          </a:p>
          <a:p>
            <a:pPr marL="840209" indent="-420105" lvl="1">
              <a:lnSpc>
                <a:spcPts val="5448"/>
              </a:lnSpc>
              <a:buFont typeface="Arial"/>
              <a:buChar char="•"/>
            </a:pPr>
            <a:r>
              <a:rPr lang="en-US" sz="3891">
                <a:solidFill>
                  <a:srgbClr val="1C7378"/>
                </a:solidFill>
                <a:latin typeface="Canva Sans"/>
              </a:rPr>
              <a:t>Applied a logarithmic transformation to reduce skewness in the data</a:t>
            </a:r>
          </a:p>
          <a:p>
            <a:pPr marL="840209" indent="-420105" lvl="1">
              <a:lnSpc>
                <a:spcPts val="5448"/>
              </a:lnSpc>
              <a:buFont typeface="Arial"/>
              <a:buChar char="•"/>
            </a:pPr>
            <a:r>
              <a:rPr lang="en-US" sz="3891">
                <a:solidFill>
                  <a:srgbClr val="1C7378"/>
                </a:solidFill>
                <a:latin typeface="Canva Sans"/>
              </a:rPr>
              <a:t>Dropped Duplicate rows</a:t>
            </a:r>
          </a:p>
          <a:p>
            <a:pPr marL="840209" indent="-420105" lvl="1">
              <a:lnSpc>
                <a:spcPts val="5448"/>
              </a:lnSpc>
              <a:buFont typeface="Arial"/>
              <a:buChar char="•"/>
            </a:pPr>
            <a:r>
              <a:rPr lang="en-US" sz="3891">
                <a:solidFill>
                  <a:srgbClr val="1C7378"/>
                </a:solidFill>
                <a:latin typeface="Canva Sans"/>
              </a:rPr>
              <a:t>Converted potential categorical features to 'category' data type.</a:t>
            </a:r>
          </a:p>
          <a:p>
            <a:pPr algn="l" marL="840209" indent="-420105" lvl="1">
              <a:lnSpc>
                <a:spcPts val="5448"/>
              </a:lnSpc>
              <a:buFont typeface="Arial"/>
              <a:buChar char="•"/>
            </a:pPr>
            <a:r>
              <a:rPr lang="en-US" sz="3891">
                <a:solidFill>
                  <a:srgbClr val="1C7378"/>
                </a:solidFill>
                <a:latin typeface="Canva Sans"/>
              </a:rPr>
              <a:t>Normalized the numerical features using Min-Max Scalar</a:t>
            </a:r>
          </a:p>
          <a:p>
            <a:pPr algn="ctr">
              <a:lnSpc>
                <a:spcPts val="5448"/>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222159" y="-361009"/>
            <a:ext cx="18510159" cy="10648009"/>
            <a:chOff x="0" y="0"/>
            <a:chExt cx="8024490" cy="4616105"/>
          </a:xfrm>
        </p:grpSpPr>
        <p:sp>
          <p:nvSpPr>
            <p:cNvPr name="Freeform 3" id="3"/>
            <p:cNvSpPr/>
            <p:nvPr/>
          </p:nvSpPr>
          <p:spPr>
            <a:xfrm flipH="false" flipV="false" rot="0">
              <a:off x="0" y="0"/>
              <a:ext cx="8024490" cy="4616105"/>
            </a:xfrm>
            <a:custGeom>
              <a:avLst/>
              <a:gdLst/>
              <a:ahLst/>
              <a:cxnLst/>
              <a:rect r="r" b="b" t="t" l="l"/>
              <a:pathLst>
                <a:path h="4616105" w="8024490">
                  <a:moveTo>
                    <a:pt x="0" y="0"/>
                  </a:moveTo>
                  <a:lnTo>
                    <a:pt x="8024490" y="0"/>
                  </a:lnTo>
                  <a:lnTo>
                    <a:pt x="8024490" y="4616105"/>
                  </a:lnTo>
                  <a:lnTo>
                    <a:pt x="0" y="4616105"/>
                  </a:lnTo>
                  <a:close/>
                </a:path>
              </a:pathLst>
            </a:custGeom>
            <a:solidFill>
              <a:srgbClr val="CAE7E4"/>
            </a:solidFill>
          </p:spPr>
        </p:sp>
      </p:grpSp>
      <p:sp>
        <p:nvSpPr>
          <p:cNvPr name="Freeform 4" id="4"/>
          <p:cNvSpPr/>
          <p:nvPr/>
        </p:nvSpPr>
        <p:spPr>
          <a:xfrm flipH="false" flipV="false" rot="0">
            <a:off x="-369807" y="7111011"/>
            <a:ext cx="4286914" cy="3772485"/>
          </a:xfrm>
          <a:custGeom>
            <a:avLst/>
            <a:gdLst/>
            <a:ahLst/>
            <a:cxnLst/>
            <a:rect r="r" b="b" t="t" l="l"/>
            <a:pathLst>
              <a:path h="3772485" w="4286914">
                <a:moveTo>
                  <a:pt x="0" y="0"/>
                </a:moveTo>
                <a:lnTo>
                  <a:pt x="4286914" y="0"/>
                </a:lnTo>
                <a:lnTo>
                  <a:pt x="4286914" y="3772485"/>
                </a:lnTo>
                <a:lnTo>
                  <a:pt x="0" y="37724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5233657">
            <a:off x="-2636638" y="-2904084"/>
            <a:ext cx="4533662" cy="4997022"/>
          </a:xfrm>
          <a:custGeom>
            <a:avLst/>
            <a:gdLst/>
            <a:ahLst/>
            <a:cxnLst/>
            <a:rect r="r" b="b" t="t" l="l"/>
            <a:pathLst>
              <a:path h="4997022" w="4533662">
                <a:moveTo>
                  <a:pt x="0" y="0"/>
                </a:moveTo>
                <a:lnTo>
                  <a:pt x="4533662" y="0"/>
                </a:lnTo>
                <a:lnTo>
                  <a:pt x="4533662" y="4997022"/>
                </a:lnTo>
                <a:lnTo>
                  <a:pt x="0" y="49970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2932786">
            <a:off x="15427711" y="8069276"/>
            <a:ext cx="4559806" cy="4435448"/>
          </a:xfrm>
          <a:custGeom>
            <a:avLst/>
            <a:gdLst/>
            <a:ahLst/>
            <a:cxnLst/>
            <a:rect r="r" b="b" t="t" l="l"/>
            <a:pathLst>
              <a:path h="4435448" w="4559806">
                <a:moveTo>
                  <a:pt x="0" y="0"/>
                </a:moveTo>
                <a:lnTo>
                  <a:pt x="4559806" y="0"/>
                </a:lnTo>
                <a:lnTo>
                  <a:pt x="4559806" y="4435448"/>
                </a:lnTo>
                <a:lnTo>
                  <a:pt x="0" y="44354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302363" y="2445717"/>
            <a:ext cx="7952716" cy="7349095"/>
          </a:xfrm>
          <a:custGeom>
            <a:avLst/>
            <a:gdLst/>
            <a:ahLst/>
            <a:cxnLst/>
            <a:rect r="r" b="b" t="t" l="l"/>
            <a:pathLst>
              <a:path h="7349095" w="7952716">
                <a:moveTo>
                  <a:pt x="0" y="0"/>
                </a:moveTo>
                <a:lnTo>
                  <a:pt x="7952717" y="0"/>
                </a:lnTo>
                <a:lnTo>
                  <a:pt x="7952717" y="7349094"/>
                </a:lnTo>
                <a:lnTo>
                  <a:pt x="0" y="7349094"/>
                </a:lnTo>
                <a:lnTo>
                  <a:pt x="0" y="0"/>
                </a:lnTo>
                <a:close/>
              </a:path>
            </a:pathLst>
          </a:custGeom>
          <a:blipFill>
            <a:blip r:embed="rId9"/>
            <a:stretch>
              <a:fillRect l="0" t="0" r="0" b="0"/>
            </a:stretch>
          </a:blipFill>
        </p:spPr>
      </p:sp>
      <p:sp>
        <p:nvSpPr>
          <p:cNvPr name="TextBox 8" id="8"/>
          <p:cNvSpPr txBox="true"/>
          <p:nvPr/>
        </p:nvSpPr>
        <p:spPr>
          <a:xfrm rot="0">
            <a:off x="1511321" y="1000125"/>
            <a:ext cx="16430090" cy="1061720"/>
          </a:xfrm>
          <a:prstGeom prst="rect">
            <a:avLst/>
          </a:prstGeom>
        </p:spPr>
        <p:txBody>
          <a:bodyPr anchor="t" rtlCol="false" tIns="0" lIns="0" bIns="0" rIns="0">
            <a:spAutoFit/>
          </a:bodyPr>
          <a:lstStyle/>
          <a:p>
            <a:pPr>
              <a:lnSpc>
                <a:spcPts val="8499"/>
              </a:lnSpc>
            </a:pPr>
            <a:r>
              <a:rPr lang="en-US" sz="6799" spc="67">
                <a:solidFill>
                  <a:srgbClr val="1C7378"/>
                </a:solidFill>
                <a:latin typeface="Proxima Nova Bold"/>
              </a:rPr>
              <a:t>EDA : DATA PREPROCESSING</a:t>
            </a:r>
          </a:p>
        </p:txBody>
      </p:sp>
      <p:sp>
        <p:nvSpPr>
          <p:cNvPr name="TextBox 9" id="9"/>
          <p:cNvSpPr txBox="true"/>
          <p:nvPr/>
        </p:nvSpPr>
        <p:spPr>
          <a:xfrm rot="0">
            <a:off x="9726366" y="2407617"/>
            <a:ext cx="7711462" cy="7222142"/>
          </a:xfrm>
          <a:prstGeom prst="rect">
            <a:avLst/>
          </a:prstGeom>
        </p:spPr>
        <p:txBody>
          <a:bodyPr anchor="t" rtlCol="false" tIns="0" lIns="0" bIns="0" rIns="0">
            <a:spAutoFit/>
          </a:bodyPr>
          <a:lstStyle/>
          <a:p>
            <a:pPr>
              <a:lnSpc>
                <a:spcPts val="3029"/>
              </a:lnSpc>
            </a:pPr>
            <a:r>
              <a:rPr lang="en-US" sz="2163">
                <a:solidFill>
                  <a:srgbClr val="1C7378"/>
                </a:solidFill>
                <a:latin typeface="Canva Sans Bold"/>
              </a:rPr>
              <a:t>The correlation heatmap visualizes the relationships between features:</a:t>
            </a:r>
          </a:p>
          <a:p>
            <a:pPr>
              <a:lnSpc>
                <a:spcPts val="3029"/>
              </a:lnSpc>
            </a:pPr>
          </a:p>
          <a:p>
            <a:pPr marL="467147" indent="-233574" lvl="1">
              <a:lnSpc>
                <a:spcPts val="3029"/>
              </a:lnSpc>
              <a:buFont typeface="Arial"/>
              <a:buChar char="•"/>
            </a:pPr>
            <a:r>
              <a:rPr lang="en-US" sz="2163">
                <a:solidFill>
                  <a:srgbClr val="1C7378"/>
                </a:solidFill>
                <a:latin typeface="Canva Sans Bold"/>
              </a:rPr>
              <a:t>High Correlations: The strongest positive correlations appear between 'HighBP' and 'HighChol', 'HighBP' and 'HeartDiseaseorAttack', 'GenHlth' and 'PhysHlth', and 'GenHlth' and 'DiffWalk', indicating that people with high blood pressure are likely to have high cholesterol and heart diseases, and those who rate their general health poorly often report more physical health problems and difficulty walking.</a:t>
            </a:r>
          </a:p>
          <a:p>
            <a:pPr>
              <a:lnSpc>
                <a:spcPts val="3029"/>
              </a:lnSpc>
            </a:pPr>
          </a:p>
          <a:p>
            <a:pPr marL="467147" indent="-233574" lvl="1">
              <a:lnSpc>
                <a:spcPts val="3029"/>
              </a:lnSpc>
              <a:buFont typeface="Arial"/>
              <a:buChar char="•"/>
            </a:pPr>
            <a:r>
              <a:rPr lang="en-US" sz="2163">
                <a:solidFill>
                  <a:srgbClr val="1C7378"/>
                </a:solidFill>
                <a:latin typeface="Canva Sans Bold"/>
              </a:rPr>
              <a:t>Diabetes (Diabetes_binary): This variable has moderate positive correlations with 'HighBP', 'HighChol', 'BMI', and 'Age', suggesting that older individuals with higher BMI, blood pressure, and cholesterol levels have a higher prevalence of diabetes.</a:t>
            </a:r>
          </a:p>
          <a:p>
            <a:pPr>
              <a:lnSpc>
                <a:spcPts val="302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222159" y="-361009"/>
            <a:ext cx="18510159" cy="10648009"/>
            <a:chOff x="0" y="0"/>
            <a:chExt cx="8024490" cy="4616105"/>
          </a:xfrm>
        </p:grpSpPr>
        <p:sp>
          <p:nvSpPr>
            <p:cNvPr name="Freeform 3" id="3"/>
            <p:cNvSpPr/>
            <p:nvPr/>
          </p:nvSpPr>
          <p:spPr>
            <a:xfrm flipH="false" flipV="false" rot="0">
              <a:off x="0" y="0"/>
              <a:ext cx="8024490" cy="4616105"/>
            </a:xfrm>
            <a:custGeom>
              <a:avLst/>
              <a:gdLst/>
              <a:ahLst/>
              <a:cxnLst/>
              <a:rect r="r" b="b" t="t" l="l"/>
              <a:pathLst>
                <a:path h="4616105" w="8024490">
                  <a:moveTo>
                    <a:pt x="0" y="0"/>
                  </a:moveTo>
                  <a:lnTo>
                    <a:pt x="8024490" y="0"/>
                  </a:lnTo>
                  <a:lnTo>
                    <a:pt x="8024490" y="4616105"/>
                  </a:lnTo>
                  <a:lnTo>
                    <a:pt x="0" y="4616105"/>
                  </a:lnTo>
                  <a:close/>
                </a:path>
              </a:pathLst>
            </a:custGeom>
            <a:solidFill>
              <a:srgbClr val="CAE7E4"/>
            </a:solidFill>
          </p:spPr>
        </p:sp>
      </p:grpSp>
      <p:sp>
        <p:nvSpPr>
          <p:cNvPr name="Freeform 4" id="4"/>
          <p:cNvSpPr/>
          <p:nvPr/>
        </p:nvSpPr>
        <p:spPr>
          <a:xfrm flipH="false" flipV="false" rot="0">
            <a:off x="-369807" y="7111011"/>
            <a:ext cx="4286914" cy="3772485"/>
          </a:xfrm>
          <a:custGeom>
            <a:avLst/>
            <a:gdLst/>
            <a:ahLst/>
            <a:cxnLst/>
            <a:rect r="r" b="b" t="t" l="l"/>
            <a:pathLst>
              <a:path h="3772485" w="4286914">
                <a:moveTo>
                  <a:pt x="0" y="0"/>
                </a:moveTo>
                <a:lnTo>
                  <a:pt x="4286914" y="0"/>
                </a:lnTo>
                <a:lnTo>
                  <a:pt x="4286914" y="3772485"/>
                </a:lnTo>
                <a:lnTo>
                  <a:pt x="0" y="37724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5233657">
            <a:off x="-2636638" y="-2904084"/>
            <a:ext cx="4533662" cy="4997022"/>
          </a:xfrm>
          <a:custGeom>
            <a:avLst/>
            <a:gdLst/>
            <a:ahLst/>
            <a:cxnLst/>
            <a:rect r="r" b="b" t="t" l="l"/>
            <a:pathLst>
              <a:path h="4997022" w="4533662">
                <a:moveTo>
                  <a:pt x="0" y="0"/>
                </a:moveTo>
                <a:lnTo>
                  <a:pt x="4533662" y="0"/>
                </a:lnTo>
                <a:lnTo>
                  <a:pt x="4533662" y="4997022"/>
                </a:lnTo>
                <a:lnTo>
                  <a:pt x="0" y="49970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2932786">
            <a:off x="15427711" y="8069276"/>
            <a:ext cx="4559806" cy="4435448"/>
          </a:xfrm>
          <a:custGeom>
            <a:avLst/>
            <a:gdLst/>
            <a:ahLst/>
            <a:cxnLst/>
            <a:rect r="r" b="b" t="t" l="l"/>
            <a:pathLst>
              <a:path h="4435448" w="4559806">
                <a:moveTo>
                  <a:pt x="0" y="0"/>
                </a:moveTo>
                <a:lnTo>
                  <a:pt x="4559806" y="0"/>
                </a:lnTo>
                <a:lnTo>
                  <a:pt x="4559806" y="4435448"/>
                </a:lnTo>
                <a:lnTo>
                  <a:pt x="0" y="44354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302363" y="2445717"/>
            <a:ext cx="7952716" cy="7349095"/>
          </a:xfrm>
          <a:custGeom>
            <a:avLst/>
            <a:gdLst/>
            <a:ahLst/>
            <a:cxnLst/>
            <a:rect r="r" b="b" t="t" l="l"/>
            <a:pathLst>
              <a:path h="7349095" w="7952716">
                <a:moveTo>
                  <a:pt x="0" y="0"/>
                </a:moveTo>
                <a:lnTo>
                  <a:pt x="7952717" y="0"/>
                </a:lnTo>
                <a:lnTo>
                  <a:pt x="7952717" y="7349094"/>
                </a:lnTo>
                <a:lnTo>
                  <a:pt x="0" y="7349094"/>
                </a:lnTo>
                <a:lnTo>
                  <a:pt x="0" y="0"/>
                </a:lnTo>
                <a:close/>
              </a:path>
            </a:pathLst>
          </a:custGeom>
          <a:blipFill>
            <a:blip r:embed="rId9"/>
            <a:stretch>
              <a:fillRect l="0" t="0" r="0" b="0"/>
            </a:stretch>
          </a:blipFill>
        </p:spPr>
      </p:sp>
      <p:sp>
        <p:nvSpPr>
          <p:cNvPr name="TextBox 8" id="8"/>
          <p:cNvSpPr txBox="true"/>
          <p:nvPr/>
        </p:nvSpPr>
        <p:spPr>
          <a:xfrm rot="0">
            <a:off x="1511321" y="1000125"/>
            <a:ext cx="16430090" cy="1061720"/>
          </a:xfrm>
          <a:prstGeom prst="rect">
            <a:avLst/>
          </a:prstGeom>
        </p:spPr>
        <p:txBody>
          <a:bodyPr anchor="t" rtlCol="false" tIns="0" lIns="0" bIns="0" rIns="0">
            <a:spAutoFit/>
          </a:bodyPr>
          <a:lstStyle/>
          <a:p>
            <a:pPr>
              <a:lnSpc>
                <a:spcPts val="8499"/>
              </a:lnSpc>
            </a:pPr>
            <a:r>
              <a:rPr lang="en-US" sz="6799" spc="67">
                <a:solidFill>
                  <a:srgbClr val="1C7378"/>
                </a:solidFill>
                <a:latin typeface="Proxima Nova Bold"/>
              </a:rPr>
              <a:t>EDA : DATA PREPROCESSING</a:t>
            </a:r>
          </a:p>
        </p:txBody>
      </p:sp>
      <p:sp>
        <p:nvSpPr>
          <p:cNvPr name="TextBox 9" id="9"/>
          <p:cNvSpPr txBox="true"/>
          <p:nvPr/>
        </p:nvSpPr>
        <p:spPr>
          <a:xfrm rot="0">
            <a:off x="9726366" y="2407617"/>
            <a:ext cx="7711462" cy="7603142"/>
          </a:xfrm>
          <a:prstGeom prst="rect">
            <a:avLst/>
          </a:prstGeom>
        </p:spPr>
        <p:txBody>
          <a:bodyPr anchor="t" rtlCol="false" tIns="0" lIns="0" bIns="0" rIns="0">
            <a:spAutoFit/>
          </a:bodyPr>
          <a:lstStyle/>
          <a:p>
            <a:pPr>
              <a:lnSpc>
                <a:spcPts val="3029"/>
              </a:lnSpc>
            </a:pPr>
          </a:p>
          <a:p>
            <a:pPr marL="467147" indent="-233574" lvl="1">
              <a:lnSpc>
                <a:spcPts val="3029"/>
              </a:lnSpc>
              <a:buFont typeface="Arial"/>
              <a:buChar char="•"/>
            </a:pPr>
            <a:r>
              <a:rPr lang="en-US" sz="2163">
                <a:solidFill>
                  <a:srgbClr val="1C7378"/>
                </a:solidFill>
                <a:latin typeface="Canva Sans Bold"/>
              </a:rPr>
              <a:t>Negative Correlations with Physical Activity (PhysActivity): There are notable negative correlations between 'PhysActivity' and 'Diabetes_binary', 'HighBP', 'HighChol', 'BMI', and 'GenHlth', indicating that higher physical activity is associated with better health outcomes and lower diabetes prevalence.</a:t>
            </a:r>
          </a:p>
          <a:p>
            <a:pPr>
              <a:lnSpc>
                <a:spcPts val="3029"/>
              </a:lnSpc>
            </a:pPr>
          </a:p>
          <a:p>
            <a:pPr marL="467147" indent="-233574" lvl="1">
              <a:lnSpc>
                <a:spcPts val="3029"/>
              </a:lnSpc>
              <a:buFont typeface="Arial"/>
              <a:buChar char="•"/>
            </a:pPr>
            <a:r>
              <a:rPr lang="en-US" sz="2163">
                <a:solidFill>
                  <a:srgbClr val="1C7378"/>
                </a:solidFill>
                <a:latin typeface="Canva Sans Bold"/>
              </a:rPr>
              <a:t>Socio-economic Factors: 'Education' and 'Income' show positive correlations with 'PhysActivity' and negative correlations with Diabetes_binary', 'HighBP', 'BMI', 'GenHlth', suggesting that higher socioeconomic status is linked to better health and lifestyle choices.</a:t>
            </a:r>
          </a:p>
          <a:p>
            <a:pPr>
              <a:lnSpc>
                <a:spcPts val="3029"/>
              </a:lnSpc>
            </a:pPr>
          </a:p>
          <a:p>
            <a:pPr marL="467147" indent="-233574" lvl="1">
              <a:lnSpc>
                <a:spcPts val="3029"/>
              </a:lnSpc>
              <a:buFont typeface="Arial"/>
              <a:buChar char="•"/>
            </a:pPr>
            <a:r>
              <a:rPr lang="en-US" sz="2163">
                <a:solidFill>
                  <a:srgbClr val="1C7378"/>
                </a:solidFill>
                <a:latin typeface="Canva Sans Bold"/>
              </a:rPr>
              <a:t>Lifestyle Factors: 'Smoker' and 'HvyAlcoholConsump' have weaker correlations with health outcomes compared to other factors.</a:t>
            </a:r>
          </a:p>
          <a:p>
            <a:pPr>
              <a:lnSpc>
                <a:spcPts val="302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F2F2"/>
        </a:solidFill>
      </p:bgPr>
    </p:bg>
    <p:spTree>
      <p:nvGrpSpPr>
        <p:cNvPr id="1" name=""/>
        <p:cNvGrpSpPr/>
        <p:nvPr/>
      </p:nvGrpSpPr>
      <p:grpSpPr>
        <a:xfrm>
          <a:off x="0" y="0"/>
          <a:ext cx="0" cy="0"/>
          <a:chOff x="0" y="0"/>
          <a:chExt cx="0" cy="0"/>
        </a:xfrm>
      </p:grpSpPr>
      <p:grpSp>
        <p:nvGrpSpPr>
          <p:cNvPr name="Group 2" id="2"/>
          <p:cNvGrpSpPr/>
          <p:nvPr/>
        </p:nvGrpSpPr>
        <p:grpSpPr>
          <a:xfrm rot="0">
            <a:off x="0" y="0"/>
            <a:ext cx="18510159" cy="10648009"/>
            <a:chOff x="0" y="0"/>
            <a:chExt cx="8024490" cy="4616105"/>
          </a:xfrm>
        </p:grpSpPr>
        <p:sp>
          <p:nvSpPr>
            <p:cNvPr name="Freeform 3" id="3"/>
            <p:cNvSpPr/>
            <p:nvPr/>
          </p:nvSpPr>
          <p:spPr>
            <a:xfrm flipH="false" flipV="false" rot="0">
              <a:off x="0" y="0"/>
              <a:ext cx="8024490" cy="4616105"/>
            </a:xfrm>
            <a:custGeom>
              <a:avLst/>
              <a:gdLst/>
              <a:ahLst/>
              <a:cxnLst/>
              <a:rect r="r" b="b" t="t" l="l"/>
              <a:pathLst>
                <a:path h="4616105" w="8024490">
                  <a:moveTo>
                    <a:pt x="0" y="0"/>
                  </a:moveTo>
                  <a:lnTo>
                    <a:pt x="8024490" y="0"/>
                  </a:lnTo>
                  <a:lnTo>
                    <a:pt x="8024490" y="4616105"/>
                  </a:lnTo>
                  <a:lnTo>
                    <a:pt x="0" y="4616105"/>
                  </a:lnTo>
                  <a:close/>
                </a:path>
              </a:pathLst>
            </a:custGeom>
            <a:solidFill>
              <a:srgbClr val="CAE7E4"/>
            </a:solidFill>
          </p:spPr>
        </p:sp>
      </p:grpSp>
      <p:sp>
        <p:nvSpPr>
          <p:cNvPr name="Freeform 4" id="4"/>
          <p:cNvSpPr/>
          <p:nvPr/>
        </p:nvSpPr>
        <p:spPr>
          <a:xfrm flipH="false" flipV="false" rot="0">
            <a:off x="-369807" y="7111011"/>
            <a:ext cx="4286914" cy="3772485"/>
          </a:xfrm>
          <a:custGeom>
            <a:avLst/>
            <a:gdLst/>
            <a:ahLst/>
            <a:cxnLst/>
            <a:rect r="r" b="b" t="t" l="l"/>
            <a:pathLst>
              <a:path h="3772485" w="4286914">
                <a:moveTo>
                  <a:pt x="0" y="0"/>
                </a:moveTo>
                <a:lnTo>
                  <a:pt x="4286914" y="0"/>
                </a:lnTo>
                <a:lnTo>
                  <a:pt x="4286914" y="3772485"/>
                </a:lnTo>
                <a:lnTo>
                  <a:pt x="0" y="3772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5233657">
            <a:off x="-2636638" y="-2904084"/>
            <a:ext cx="4533662" cy="4997022"/>
          </a:xfrm>
          <a:custGeom>
            <a:avLst/>
            <a:gdLst/>
            <a:ahLst/>
            <a:cxnLst/>
            <a:rect r="r" b="b" t="t" l="l"/>
            <a:pathLst>
              <a:path h="4997022" w="4533662">
                <a:moveTo>
                  <a:pt x="0" y="0"/>
                </a:moveTo>
                <a:lnTo>
                  <a:pt x="4533662" y="0"/>
                </a:lnTo>
                <a:lnTo>
                  <a:pt x="4533662" y="4997022"/>
                </a:lnTo>
                <a:lnTo>
                  <a:pt x="0" y="49970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2932786">
            <a:off x="15427711" y="8069276"/>
            <a:ext cx="4559806" cy="4435448"/>
          </a:xfrm>
          <a:custGeom>
            <a:avLst/>
            <a:gdLst/>
            <a:ahLst/>
            <a:cxnLst/>
            <a:rect r="r" b="b" t="t" l="l"/>
            <a:pathLst>
              <a:path h="4435448" w="4559806">
                <a:moveTo>
                  <a:pt x="0" y="0"/>
                </a:moveTo>
                <a:lnTo>
                  <a:pt x="4559806" y="0"/>
                </a:lnTo>
                <a:lnTo>
                  <a:pt x="4559806" y="4435448"/>
                </a:lnTo>
                <a:lnTo>
                  <a:pt x="0" y="44354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65515" y="1107899"/>
            <a:ext cx="5161879" cy="3916155"/>
          </a:xfrm>
          <a:custGeom>
            <a:avLst/>
            <a:gdLst/>
            <a:ahLst/>
            <a:cxnLst/>
            <a:rect r="r" b="b" t="t" l="l"/>
            <a:pathLst>
              <a:path h="3916155" w="5161879">
                <a:moveTo>
                  <a:pt x="0" y="0"/>
                </a:moveTo>
                <a:lnTo>
                  <a:pt x="5161879" y="0"/>
                </a:lnTo>
                <a:lnTo>
                  <a:pt x="5161879" y="3916155"/>
                </a:lnTo>
                <a:lnTo>
                  <a:pt x="0" y="3916155"/>
                </a:lnTo>
                <a:lnTo>
                  <a:pt x="0" y="0"/>
                </a:lnTo>
                <a:close/>
              </a:path>
            </a:pathLst>
          </a:custGeom>
          <a:blipFill>
            <a:blip r:embed="rId8"/>
            <a:stretch>
              <a:fillRect l="0" t="0" r="0" b="0"/>
            </a:stretch>
          </a:blipFill>
        </p:spPr>
      </p:sp>
      <p:sp>
        <p:nvSpPr>
          <p:cNvPr name="Freeform 8" id="8"/>
          <p:cNvSpPr/>
          <p:nvPr/>
        </p:nvSpPr>
        <p:spPr>
          <a:xfrm flipH="false" flipV="false" rot="0">
            <a:off x="573284" y="5677612"/>
            <a:ext cx="5449902" cy="4291798"/>
          </a:xfrm>
          <a:custGeom>
            <a:avLst/>
            <a:gdLst/>
            <a:ahLst/>
            <a:cxnLst/>
            <a:rect r="r" b="b" t="t" l="l"/>
            <a:pathLst>
              <a:path h="4291798" w="5449902">
                <a:moveTo>
                  <a:pt x="0" y="0"/>
                </a:moveTo>
                <a:lnTo>
                  <a:pt x="5449902" y="0"/>
                </a:lnTo>
                <a:lnTo>
                  <a:pt x="5449902" y="4291798"/>
                </a:lnTo>
                <a:lnTo>
                  <a:pt x="0" y="4291798"/>
                </a:lnTo>
                <a:lnTo>
                  <a:pt x="0" y="0"/>
                </a:lnTo>
                <a:close/>
              </a:path>
            </a:pathLst>
          </a:custGeom>
          <a:blipFill>
            <a:blip r:embed="rId9"/>
            <a:stretch>
              <a:fillRect l="0" t="0" r="0" b="0"/>
            </a:stretch>
          </a:blipFill>
        </p:spPr>
      </p:sp>
      <p:sp>
        <p:nvSpPr>
          <p:cNvPr name="Freeform 9" id="9"/>
          <p:cNvSpPr/>
          <p:nvPr/>
        </p:nvSpPr>
        <p:spPr>
          <a:xfrm flipH="false" flipV="false" rot="0">
            <a:off x="12767452" y="5931096"/>
            <a:ext cx="5067688" cy="4038314"/>
          </a:xfrm>
          <a:custGeom>
            <a:avLst/>
            <a:gdLst/>
            <a:ahLst/>
            <a:cxnLst/>
            <a:rect r="r" b="b" t="t" l="l"/>
            <a:pathLst>
              <a:path h="4038314" w="5067688">
                <a:moveTo>
                  <a:pt x="0" y="0"/>
                </a:moveTo>
                <a:lnTo>
                  <a:pt x="5067688" y="0"/>
                </a:lnTo>
                <a:lnTo>
                  <a:pt x="5067688" y="4038314"/>
                </a:lnTo>
                <a:lnTo>
                  <a:pt x="0" y="4038314"/>
                </a:lnTo>
                <a:lnTo>
                  <a:pt x="0" y="0"/>
                </a:lnTo>
                <a:close/>
              </a:path>
            </a:pathLst>
          </a:custGeom>
          <a:blipFill>
            <a:blip r:embed="rId10"/>
            <a:stretch>
              <a:fillRect l="0" t="0" r="0" b="0"/>
            </a:stretch>
          </a:blipFill>
        </p:spPr>
      </p:sp>
      <p:sp>
        <p:nvSpPr>
          <p:cNvPr name="TextBox 10" id="10"/>
          <p:cNvSpPr txBox="true"/>
          <p:nvPr/>
        </p:nvSpPr>
        <p:spPr>
          <a:xfrm rot="0">
            <a:off x="573284" y="46179"/>
            <a:ext cx="16430090" cy="1061720"/>
          </a:xfrm>
          <a:prstGeom prst="rect">
            <a:avLst/>
          </a:prstGeom>
        </p:spPr>
        <p:txBody>
          <a:bodyPr anchor="t" rtlCol="false" tIns="0" lIns="0" bIns="0" rIns="0">
            <a:spAutoFit/>
          </a:bodyPr>
          <a:lstStyle/>
          <a:p>
            <a:pPr>
              <a:lnSpc>
                <a:spcPts val="8499"/>
              </a:lnSpc>
            </a:pPr>
            <a:r>
              <a:rPr lang="en-US" sz="6799" spc="67">
                <a:solidFill>
                  <a:srgbClr val="1C7378"/>
                </a:solidFill>
                <a:latin typeface="Proxima Nova Bold"/>
              </a:rPr>
              <a:t>EXPLORATORY DATA ANALYSIS (EDA):</a:t>
            </a:r>
          </a:p>
        </p:txBody>
      </p:sp>
      <p:sp>
        <p:nvSpPr>
          <p:cNvPr name="TextBox 11" id="11"/>
          <p:cNvSpPr txBox="true"/>
          <p:nvPr/>
        </p:nvSpPr>
        <p:spPr>
          <a:xfrm rot="0">
            <a:off x="5814317" y="1408589"/>
            <a:ext cx="11444983" cy="3328669"/>
          </a:xfrm>
          <a:prstGeom prst="rect">
            <a:avLst/>
          </a:prstGeom>
        </p:spPr>
        <p:txBody>
          <a:bodyPr anchor="t" rtlCol="false" tIns="0" lIns="0" bIns="0" rIns="0">
            <a:spAutoFit/>
          </a:bodyPr>
          <a:lstStyle/>
          <a:p>
            <a:pPr>
              <a:lnSpc>
                <a:spcPts val="4060"/>
              </a:lnSpc>
            </a:pPr>
            <a:r>
              <a:rPr lang="en-US" sz="2900">
                <a:solidFill>
                  <a:srgbClr val="1C7378"/>
                </a:solidFill>
                <a:latin typeface="Canva Sans Bold"/>
              </a:rPr>
              <a:t>Imbalanced Dataset</a:t>
            </a:r>
          </a:p>
          <a:p>
            <a:pPr>
              <a:lnSpc>
                <a:spcPts val="2800"/>
              </a:lnSpc>
            </a:pPr>
          </a:p>
          <a:p>
            <a:pPr>
              <a:lnSpc>
                <a:spcPts val="2800"/>
              </a:lnSpc>
            </a:pPr>
            <a:r>
              <a:rPr lang="en-US" sz="2000">
                <a:solidFill>
                  <a:srgbClr val="1C7378"/>
                </a:solidFill>
                <a:latin typeface="Canva Sans"/>
              </a:rPr>
              <a:t> The left bar ( representing a Diabetes_binary value of 0) is significantly taller than the right bar (representing a Diabetes_binary value of 1), indicating that the number of non-diabetic cases far outweighs the diabetic cases in your dataset.</a:t>
            </a:r>
          </a:p>
          <a:p>
            <a:pPr>
              <a:lnSpc>
                <a:spcPts val="2800"/>
              </a:lnSpc>
            </a:pPr>
          </a:p>
          <a:p>
            <a:pPr>
              <a:lnSpc>
                <a:spcPts val="2800"/>
              </a:lnSpc>
            </a:pPr>
            <a:r>
              <a:rPr lang="en-US" sz="2000">
                <a:solidFill>
                  <a:srgbClr val="1C7378"/>
                </a:solidFill>
                <a:latin typeface="Canva Sans"/>
              </a:rPr>
              <a:t>This class imbalance can affect the performance of our machine learning models, as they may tend to predict the majority class (non-diabetic) more often.</a:t>
            </a:r>
          </a:p>
          <a:p>
            <a:pPr>
              <a:lnSpc>
                <a:spcPts val="2800"/>
              </a:lnSpc>
            </a:pPr>
          </a:p>
        </p:txBody>
      </p:sp>
      <p:sp>
        <p:nvSpPr>
          <p:cNvPr name="TextBox 12" id="12"/>
          <p:cNvSpPr txBox="true"/>
          <p:nvPr/>
        </p:nvSpPr>
        <p:spPr>
          <a:xfrm rot="0">
            <a:off x="6101024" y="6612625"/>
            <a:ext cx="6588590" cy="2399030"/>
          </a:xfrm>
          <a:prstGeom prst="rect">
            <a:avLst/>
          </a:prstGeom>
        </p:spPr>
        <p:txBody>
          <a:bodyPr anchor="t" rtlCol="false" tIns="0" lIns="0" bIns="0" rIns="0">
            <a:spAutoFit/>
          </a:bodyPr>
          <a:lstStyle/>
          <a:p>
            <a:pPr marL="367037" indent="-183519" lvl="1">
              <a:lnSpc>
                <a:spcPts val="2125"/>
              </a:lnSpc>
              <a:buFont typeface="Arial"/>
              <a:buChar char="•"/>
            </a:pPr>
            <a:r>
              <a:rPr lang="en-US" sz="1700" spc="17">
                <a:solidFill>
                  <a:srgbClr val="1C7378"/>
                </a:solidFill>
                <a:latin typeface="Proxima Nova Bold"/>
              </a:rPr>
              <a:t>Approximately 46.6% of the individuals in our dataset are smokers. This near even split provides a good basis for analyzing the impact of smoking on </a:t>
            </a:r>
            <a:r>
              <a:rPr lang="en-US" sz="1700" spc="17">
                <a:solidFill>
                  <a:srgbClr val="1C7378"/>
                </a:solidFill>
                <a:latin typeface="Proxima Nova Bold"/>
              </a:rPr>
              <a:t>diabetes within our model.</a:t>
            </a:r>
          </a:p>
          <a:p>
            <a:pPr>
              <a:lnSpc>
                <a:spcPts val="2125"/>
              </a:lnSpc>
            </a:pPr>
          </a:p>
          <a:p>
            <a:pPr marL="367037" indent="-183519" lvl="1">
              <a:lnSpc>
                <a:spcPts val="2125"/>
              </a:lnSpc>
              <a:buFont typeface="Arial"/>
              <a:buChar char="•"/>
            </a:pPr>
            <a:r>
              <a:rPr lang="en-US" sz="1700" spc="17">
                <a:solidFill>
                  <a:srgbClr val="1C7378"/>
                </a:solidFill>
                <a:latin typeface="Proxima Nova Bold"/>
              </a:rPr>
              <a:t>A small percentage (4.5%) of the dataset reported having a stroke. This is a critical medical event that can have a strong relationship with diabetes.</a:t>
            </a:r>
          </a:p>
          <a:p>
            <a:pPr>
              <a:lnSpc>
                <a:spcPts val="2125"/>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DAGCNqoiIdg</dc:identifier>
  <dcterms:modified xsi:type="dcterms:W3CDTF">2011-08-01T06:04:30Z</dcterms:modified>
  <cp:revision>1</cp:revision>
  <dc:title>Green Orange Blue Creative Healthcare Facility Presentation</dc:title>
</cp:coreProperties>
</file>